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25"/>
  </p:notesMasterIdLst>
  <p:handoutMasterIdLst>
    <p:handoutMasterId r:id="rId26"/>
  </p:handoutMasterIdLst>
  <p:sldIdLst>
    <p:sldId id="256" r:id="rId3"/>
    <p:sldId id="568" r:id="rId4"/>
    <p:sldId id="618" r:id="rId5"/>
    <p:sldId id="617" r:id="rId6"/>
    <p:sldId id="619" r:id="rId7"/>
    <p:sldId id="621" r:id="rId8"/>
    <p:sldId id="622" r:id="rId9"/>
    <p:sldId id="623" r:id="rId10"/>
    <p:sldId id="624" r:id="rId11"/>
    <p:sldId id="616" r:id="rId12"/>
    <p:sldId id="620" r:id="rId13"/>
    <p:sldId id="596" r:id="rId14"/>
    <p:sldId id="612" r:id="rId15"/>
    <p:sldId id="613" r:id="rId16"/>
    <p:sldId id="507" r:id="rId17"/>
    <p:sldId id="587" r:id="rId18"/>
    <p:sldId id="594" r:id="rId19"/>
    <p:sldId id="605" r:id="rId20"/>
    <p:sldId id="606" r:id="rId21"/>
    <p:sldId id="614" r:id="rId22"/>
    <p:sldId id="610" r:id="rId23"/>
    <p:sldId id="61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5" autoAdjust="0"/>
    <p:restoredTop sz="95084"/>
  </p:normalViewPr>
  <p:slideViewPr>
    <p:cSldViewPr snapToGrid="0">
      <p:cViewPr varScale="1">
        <p:scale>
          <a:sx n="117" d="100"/>
          <a:sy n="117" d="100"/>
        </p:scale>
        <p:origin x="192" y="184"/>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5/18/21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5/18/21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5/18/21</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5/18/21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5/18/21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5/18/21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5/18/21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5/18/21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5/18/21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5/18/21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5/18/21</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5/18/21</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5/18/21</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5/18/21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5/18/21</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5/18/21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5/18/21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5/18/21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5/18/21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5/18/21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5/18/21</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5/18/21</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5/18/21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5/18/21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5/18/21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5/18/21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5/18/21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sv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0"/>
            <a:ext cx="10058400" cy="3015733"/>
          </a:xfrm>
        </p:spPr>
        <p:txBody>
          <a:bodyPr anchor="t">
            <a:noAutofit/>
          </a:bodyPr>
          <a:lstStyle/>
          <a:p>
            <a:pPr algn="ctr"/>
            <a:br>
              <a:rPr lang="en-US" sz="4400" dirty="0"/>
            </a:br>
            <a:r>
              <a:rPr lang="en-US" sz="4400" dirty="0"/>
              <a:t>HEP NTUA </a:t>
            </a:r>
            <a:br>
              <a:rPr lang="en-US" sz="4400" dirty="0"/>
            </a:br>
            <a:r>
              <a:rPr lang="en-US" sz="4400" dirty="0"/>
              <a:t>Weekly Report</a:t>
            </a:r>
            <a:br>
              <a:rPr lang="en-US" sz="4400" dirty="0"/>
            </a:br>
            <a:br>
              <a:rPr lang="en-US" sz="4400" dirty="0"/>
            </a:br>
            <a:r>
              <a:rPr lang="en-US" sz="4400" dirty="0"/>
              <a:t>17/5/2021</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925902"/>
            <a:ext cx="9914709" cy="369332"/>
          </a:xfrm>
          <a:prstGeom prst="rect">
            <a:avLst/>
          </a:prstGeom>
          <a:noFill/>
        </p:spPr>
        <p:txBody>
          <a:bodyPr wrap="square" rtlCol="0">
            <a:spAutoFit/>
          </a:bodyPr>
          <a:lstStyle/>
          <a:p>
            <a:pPr algn="ctr"/>
            <a:r>
              <a:rPr lang="en-US" dirty="0"/>
              <a:t>George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5793" y="2828018"/>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BACKUP</a:t>
            </a:r>
          </a:p>
        </p:txBody>
      </p:sp>
    </p:spTree>
    <p:extLst>
      <p:ext uri="{BB962C8B-B14F-4D97-AF65-F5344CB8AC3E}">
        <p14:creationId xmlns:p14="http://schemas.microsoft.com/office/powerpoint/2010/main" val="2322636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4598" y="6459784"/>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 Z’ Analysis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11</a:t>
            </a:fld>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D448BF6-9BF4-C948-A5B3-712E3D0BFE2E}"/>
                  </a:ext>
                </a:extLst>
              </p:cNvPr>
              <p:cNvSpPr txBox="1"/>
              <p:nvPr/>
            </p:nvSpPr>
            <p:spPr>
              <a:xfrm>
                <a:off x="348342" y="761999"/>
                <a:ext cx="11658601" cy="4709366"/>
              </a:xfrm>
              <a:prstGeom prst="rect">
                <a:avLst/>
              </a:prstGeom>
              <a:noFill/>
            </p:spPr>
            <p:txBody>
              <a:bodyPr wrap="square" rtlCol="0">
                <a:spAutoFit/>
              </a:bodyPr>
              <a:lstStyle/>
              <a:p>
                <a:pPr marL="285750" indent="-285750">
                  <a:buFont typeface="Arial" panose="020B0604020202020204" pitchFamily="34" charset="0"/>
                  <a:buChar char="•"/>
                </a:pPr>
                <a:r>
                  <a:rPr lang="en-GR" dirty="0"/>
                  <a:t>Switch to mJJ &gt; 1000 GeV cut:</a:t>
                </a:r>
              </a:p>
              <a:p>
                <a:pPr marL="742950" lvl="1" indent="-285750">
                  <a:buFont typeface="Arial" panose="020B0604020202020204" pitchFamily="34" charset="0"/>
                  <a:buChar char="•"/>
                </a:pPr>
                <a:r>
                  <a:rPr lang="en-GR" dirty="0"/>
                  <a:t>No sensitivity for higher Z’ masses (&gt; 2.5 TeV)</a:t>
                </a:r>
              </a:p>
              <a:p>
                <a:pPr marL="742950" lvl="1" indent="-285750">
                  <a:buFont typeface="Arial" panose="020B0604020202020204" pitchFamily="34" charset="0"/>
                  <a:buChar char="•"/>
                </a:pPr>
                <a:r>
                  <a:rPr lang="en-GR" dirty="0"/>
                  <a:t>Calculate significanceD and Asymptotic for different mJJ cuts</a:t>
                </a:r>
              </a:p>
              <a:p>
                <a:pPr marL="1200150" lvl="2" indent="-285750">
                  <a:buFont typeface="Arial" panose="020B0604020202020204" pitchFamily="34" charset="0"/>
                  <a:buChar char="•"/>
                </a:pPr>
                <a:r>
                  <a:rPr lang="en-GR" dirty="0"/>
                  <a:t>mJJ Cuts: [1000, 1200, 1400, 1600, 1800, 2000] GeV</a:t>
                </a:r>
              </a:p>
              <a:p>
                <a:pPr marL="1200150" lvl="2"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𝑆𝑖𝑔𝑛𝑖𝑓𝑖𝑐𝑎𝑛𝑐𝑒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𝑆𝑖𝑔𝑛𝑎𝑙</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𝑆𝑖𝑔𝑛𝑎𝑙</m:t>
                            </m:r>
                            <m:r>
                              <a:rPr lang="en-US" b="0" i="1" smtClean="0">
                                <a:latin typeface="Cambria Math" panose="02040503050406030204" pitchFamily="18" charset="0"/>
                              </a:rPr>
                              <m:t>+</m:t>
                            </m:r>
                            <m:r>
                              <a:rPr lang="en-US" b="0" i="1" smtClean="0">
                                <a:latin typeface="Cambria Math" panose="02040503050406030204" pitchFamily="18" charset="0"/>
                              </a:rPr>
                              <m:t>𝐵𝑘𝑔</m:t>
                            </m:r>
                            <m:r>
                              <a:rPr lang="en-US" b="0" i="1" smtClean="0">
                                <a:latin typeface="Cambria Math" panose="02040503050406030204" pitchFamily="18" charset="0"/>
                              </a:rPr>
                              <m:t> </m:t>
                            </m:r>
                          </m:e>
                        </m:rad>
                      </m:den>
                    </m:f>
                  </m:oMath>
                </a14:m>
                <a:r>
                  <a:rPr lang="en-GR" dirty="0"/>
                  <a:t> where signal is the Z’ distribution and </a:t>
                </a:r>
                <a14:m>
                  <m:oMath xmlns:m="http://schemas.openxmlformats.org/officeDocument/2006/math">
                    <m:r>
                      <a:rPr lang="en-US" b="0" i="1" smtClean="0">
                        <a:latin typeface="Cambria Math" panose="02040503050406030204" pitchFamily="18" charset="0"/>
                      </a:rPr>
                      <m:t>𝐵𝑘𝑔</m:t>
                    </m:r>
                    <m:r>
                      <a:rPr lang="en-US" b="0" i="1" smtClean="0">
                        <a:latin typeface="Cambria Math" panose="02040503050406030204" pitchFamily="18" charset="0"/>
                      </a:rPr>
                      <m:t>≔</m:t>
                    </m:r>
                    <m:r>
                      <a:rPr lang="en-US" b="0" i="1" smtClean="0">
                        <a:latin typeface="Cambria Math" panose="02040503050406030204" pitchFamily="18" charset="0"/>
                      </a:rPr>
                      <m:t>𝑡𝑡𝑏𝑎𝑟</m:t>
                    </m:r>
                    <m:r>
                      <a:rPr lang="en-US" b="0" i="1" smtClean="0">
                        <a:latin typeface="Cambria Math" panose="02040503050406030204" pitchFamily="18" charset="0"/>
                      </a:rPr>
                      <m:t>+</m:t>
                    </m:r>
                    <m:r>
                      <a:rPr lang="en-US" b="0" i="1" smtClean="0">
                        <a:latin typeface="Cambria Math" panose="02040503050406030204" pitchFamily="18" charset="0"/>
                      </a:rPr>
                      <m:t>𝑄𝐶𝐷</m:t>
                    </m:r>
                    <m:r>
                      <a:rPr lang="en-US" b="0" i="1" smtClean="0">
                        <a:latin typeface="Cambria Math" panose="02040503050406030204" pitchFamily="18" charset="0"/>
                      </a:rPr>
                      <m:t>+</m:t>
                    </m:r>
                    <m:r>
                      <a:rPr lang="en-US" b="0" i="1" smtClean="0">
                        <a:latin typeface="Cambria Math" panose="02040503050406030204" pitchFamily="18" charset="0"/>
                      </a:rPr>
                      <m:t>𝑆𝑢𝑏𝑑𝑜𝑚𝑖𝑛𝑎𝑛𝑡</m:t>
                    </m:r>
                    <m:r>
                      <a:rPr lang="en-US" b="0" i="1" smtClean="0">
                        <a:latin typeface="Cambria Math" panose="02040503050406030204" pitchFamily="18" charset="0"/>
                      </a:rPr>
                      <m:t> </m:t>
                    </m:r>
                  </m:oMath>
                </a14:m>
                <a:endParaRPr lang="en-US" b="0" dirty="0"/>
              </a:p>
              <a:p>
                <a:pPr marL="1200150" lvl="2" indent="-285750">
                  <a:buFont typeface="Arial" panose="020B0604020202020204" pitchFamily="34" charset="0"/>
                  <a:buChar char="•"/>
                </a:pPr>
                <a:endParaRPr lang="en-GR" dirty="0"/>
              </a:p>
              <a:p>
                <a:pPr marL="742950" lvl="1" indent="-285750">
                  <a:buFont typeface="Arial" panose="020B0604020202020204" pitchFamily="34" charset="0"/>
                  <a:buChar char="•"/>
                </a:pPr>
                <a:r>
                  <a:rPr lang="en-GR" dirty="0"/>
                  <a:t>I was using ttbar as the extracted signal from data: Instead, I use the ttbar MC distribution (scaled to the signal strength)</a:t>
                </a:r>
              </a:p>
              <a:p>
                <a:pPr marL="742950" lvl="1" indent="-285750">
                  <a:buFont typeface="Arial" panose="020B0604020202020204" pitchFamily="34" charset="0"/>
                  <a:buChar char="•"/>
                </a:pPr>
                <a:r>
                  <a:rPr lang="en-GR" dirty="0"/>
                  <a:t>For QCD </a:t>
                </a:r>
                <a:r>
                  <a:rPr lang="en-GB" dirty="0"/>
                  <a:t>I use the QCD MC distribution which is scaled to data (using k-factor)</a:t>
                </a:r>
              </a:p>
              <a:p>
                <a:pPr marL="742950" lvl="1" indent="-285750">
                  <a:buFont typeface="Arial" panose="020B0604020202020204" pitchFamily="34" charset="0"/>
                  <a:buChar char="•"/>
                </a:pPr>
                <a:endParaRPr lang="en-GB" dirty="0">
                  <a:sym typeface="Wingdings" pitchFamily="2" charset="2"/>
                </a:endParaRPr>
              </a:p>
              <a:p>
                <a:pPr marL="742950" lvl="1" indent="-285750">
                  <a:buFont typeface="Arial" panose="020B0604020202020204" pitchFamily="34" charset="0"/>
                  <a:buChar char="•"/>
                </a:pPr>
                <a:r>
                  <a:rPr lang="en-GB" u="sng" dirty="0">
                    <a:sym typeface="Wingdings" pitchFamily="2" charset="2"/>
                  </a:rPr>
                  <a:t>Sliding </a:t>
                </a:r>
                <a:r>
                  <a:rPr lang="en-GB" u="sng" dirty="0" err="1">
                    <a:sym typeface="Wingdings" pitchFamily="2" charset="2"/>
                  </a:rPr>
                  <a:t>mJJ</a:t>
                </a:r>
                <a:r>
                  <a:rPr lang="en-GB" u="sng" dirty="0">
                    <a:sym typeface="Wingdings" pitchFamily="2" charset="2"/>
                  </a:rPr>
                  <a:t> Cut</a:t>
                </a:r>
              </a:p>
              <a:p>
                <a:pPr marL="1200150" lvl="2" indent="-285750">
                  <a:buFont typeface="Arial" panose="020B0604020202020204" pitchFamily="34" charset="0"/>
                  <a:buChar char="•"/>
                </a:pPr>
                <a:r>
                  <a:rPr lang="en-GB" dirty="0">
                    <a:sym typeface="Wingdings" pitchFamily="2" charset="2"/>
                  </a:rPr>
                  <a:t>Asymptotic limits using Limit value as guide and not significance</a:t>
                </a:r>
              </a:p>
              <a:p>
                <a:pPr marL="1200150" lvl="2" indent="-285750">
                  <a:buFont typeface="Arial" panose="020B0604020202020204" pitchFamily="34" charset="0"/>
                  <a:buChar char="•"/>
                </a:pPr>
                <a:r>
                  <a:rPr lang="en-GB" dirty="0">
                    <a:sym typeface="Wingdings" pitchFamily="2" charset="2"/>
                  </a:rPr>
                  <a:t>Use Systematic variations within my </a:t>
                </a:r>
                <a:r>
                  <a:rPr lang="en-GB" dirty="0" err="1">
                    <a:sym typeface="Wingdings" pitchFamily="2" charset="2"/>
                  </a:rPr>
                  <a:t>datacard</a:t>
                </a:r>
                <a:r>
                  <a:rPr lang="en-GB" dirty="0">
                    <a:sym typeface="Wingdings" pitchFamily="2" charset="2"/>
                  </a:rPr>
                  <a:t> (talked with Lisa and Anna about this)</a:t>
                </a:r>
              </a:p>
              <a:p>
                <a:pPr marL="1657350" lvl="3" indent="-285750">
                  <a:buFont typeface="Arial" panose="020B0604020202020204" pitchFamily="34" charset="0"/>
                  <a:buChar char="•"/>
                </a:pPr>
                <a:r>
                  <a:rPr lang="en-GB" dirty="0" err="1">
                    <a:solidFill>
                      <a:srgbClr val="FF0000"/>
                    </a:solidFill>
                    <a:sym typeface="Wingdings" pitchFamily="2" charset="2"/>
                  </a:rPr>
                  <a:t>shapeN</a:t>
                </a:r>
                <a:r>
                  <a:rPr lang="en-GB" dirty="0">
                    <a:solidFill>
                      <a:srgbClr val="FF0000"/>
                    </a:solidFill>
                    <a:sym typeface="Wingdings" pitchFamily="2" charset="2"/>
                  </a:rPr>
                  <a:t> (not </a:t>
                </a:r>
                <a:r>
                  <a:rPr lang="en-GB" dirty="0" err="1">
                    <a:solidFill>
                      <a:srgbClr val="FF0000"/>
                    </a:solidFill>
                    <a:sym typeface="Wingdings" pitchFamily="2" charset="2"/>
                  </a:rPr>
                  <a:t>lnN</a:t>
                </a:r>
                <a:r>
                  <a:rPr lang="en-GB" dirty="0">
                    <a:solidFill>
                      <a:srgbClr val="FF0000"/>
                    </a:solidFill>
                    <a:sym typeface="Wingdings" pitchFamily="2" charset="2"/>
                  </a:rPr>
                  <a:t> or shape)</a:t>
                </a:r>
              </a:p>
              <a:p>
                <a:pPr marL="1200150" lvl="2" indent="-285750">
                  <a:buFont typeface="Arial" panose="020B0604020202020204" pitchFamily="34" charset="0"/>
                  <a:buChar char="•"/>
                </a:pPr>
                <a:r>
                  <a:rPr lang="en-GB" dirty="0">
                    <a:sym typeface="Wingdings" pitchFamily="2" charset="2"/>
                  </a:rPr>
                  <a:t>Not yet JES (production)</a:t>
                </a:r>
              </a:p>
              <a:p>
                <a:pPr lvl="2"/>
                <a:endParaRPr lang="en-GR" dirty="0"/>
              </a:p>
            </p:txBody>
          </p:sp>
        </mc:Choice>
        <mc:Fallback>
          <p:sp>
            <p:nvSpPr>
              <p:cNvPr id="4" name="TextBox 3">
                <a:extLst>
                  <a:ext uri="{FF2B5EF4-FFF2-40B4-BE49-F238E27FC236}">
                    <a16:creationId xmlns:a16="http://schemas.microsoft.com/office/drawing/2014/main" id="{CD448BF6-9BF4-C948-A5B3-712E3D0BFE2E}"/>
                  </a:ext>
                </a:extLst>
              </p:cNvPr>
              <p:cNvSpPr txBox="1">
                <a:spLocks noRot="1" noChangeAspect="1" noMove="1" noResize="1" noEditPoints="1" noAdjustHandles="1" noChangeArrowheads="1" noChangeShapeType="1" noTextEdit="1"/>
              </p:cNvSpPr>
              <p:nvPr/>
            </p:nvSpPr>
            <p:spPr>
              <a:xfrm>
                <a:off x="348342" y="761999"/>
                <a:ext cx="11658601" cy="4709366"/>
              </a:xfrm>
              <a:prstGeom prst="rect">
                <a:avLst/>
              </a:prstGeom>
              <a:blipFill>
                <a:blip r:embed="rId2"/>
                <a:stretch>
                  <a:fillRect l="-326" t="-538"/>
                </a:stretch>
              </a:blipFill>
            </p:spPr>
            <p:txBody>
              <a:bodyPr/>
              <a:lstStyle/>
              <a:p>
                <a:r>
                  <a:rPr lang="en-GR">
                    <a:noFill/>
                  </a:rPr>
                  <a:t> </a:t>
                </a:r>
              </a:p>
            </p:txBody>
          </p:sp>
        </mc:Fallback>
      </mc:AlternateContent>
    </p:spTree>
    <p:extLst>
      <p:ext uri="{BB962C8B-B14F-4D97-AF65-F5344CB8AC3E}">
        <p14:creationId xmlns:p14="http://schemas.microsoft.com/office/powerpoint/2010/main" val="4085225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Angular Distributions (Brazilian Plot using data!!!!) </a:t>
            </a:r>
            <a:endParaRPr lang="en-GB" sz="2800" u="sng" dirty="0">
              <a:solidFill>
                <a:srgbClr val="FF0000"/>
              </a:solidFill>
            </a:endParaRPr>
          </a:p>
        </p:txBody>
      </p:sp>
      <p:sp>
        <p:nvSpPr>
          <p:cNvPr id="8" name="TextBox 7">
            <a:extLst>
              <a:ext uri="{FF2B5EF4-FFF2-40B4-BE49-F238E27FC236}">
                <a16:creationId xmlns:a16="http://schemas.microsoft.com/office/drawing/2014/main" id="{52270E51-8590-1445-A479-6F585D764111}"/>
              </a:ext>
            </a:extLst>
          </p:cNvPr>
          <p:cNvSpPr txBox="1"/>
          <p:nvPr/>
        </p:nvSpPr>
        <p:spPr>
          <a:xfrm>
            <a:off x="0" y="541642"/>
            <a:ext cx="6798527" cy="646331"/>
          </a:xfrm>
          <a:prstGeom prst="rect">
            <a:avLst/>
          </a:prstGeom>
          <a:noFill/>
        </p:spPr>
        <p:txBody>
          <a:bodyPr wrap="square" rtlCol="0">
            <a:spAutoFit/>
          </a:bodyPr>
          <a:lstStyle/>
          <a:p>
            <a:r>
              <a:rPr lang="en-GR" dirty="0"/>
              <a:t>Assymptotic limits for M Z’: 1.2, 1.4, 1.6, 1.8, 2, 2.5, 3, 3.5, 4, 4.5 TeV </a:t>
            </a:r>
          </a:p>
          <a:p>
            <a:r>
              <a:rPr lang="en-GR" dirty="0"/>
              <a:t>Width 1%</a:t>
            </a:r>
          </a:p>
        </p:txBody>
      </p:sp>
      <p:pic>
        <p:nvPicPr>
          <p:cNvPr id="4" name="Picture 3" descr="Chart&#10;&#10;Description automatically generated">
            <a:extLst>
              <a:ext uri="{FF2B5EF4-FFF2-40B4-BE49-F238E27FC236}">
                <a16:creationId xmlns:a16="http://schemas.microsoft.com/office/drawing/2014/main" id="{AE71105B-177B-8240-A87D-692E434EDF5C}"/>
              </a:ext>
            </a:extLst>
          </p:cNvPr>
          <p:cNvPicPr>
            <a:picLocks noChangeAspect="1"/>
          </p:cNvPicPr>
          <p:nvPr/>
        </p:nvPicPr>
        <p:blipFill>
          <a:blip r:embed="rId2"/>
          <a:stretch>
            <a:fillRect/>
          </a:stretch>
        </p:blipFill>
        <p:spPr>
          <a:xfrm>
            <a:off x="345815" y="1807772"/>
            <a:ext cx="5560060" cy="3995420"/>
          </a:xfrm>
          <a:prstGeom prst="rect">
            <a:avLst/>
          </a:prstGeom>
        </p:spPr>
      </p:pic>
      <p:pic>
        <p:nvPicPr>
          <p:cNvPr id="9" name="Picture 8" descr="Chart&#10;&#10;Description automatically generated">
            <a:extLst>
              <a:ext uri="{FF2B5EF4-FFF2-40B4-BE49-F238E27FC236}">
                <a16:creationId xmlns:a16="http://schemas.microsoft.com/office/drawing/2014/main" id="{A3283BB2-6EC2-F24B-BBAC-3D1A61E1662C}"/>
              </a:ext>
            </a:extLst>
          </p:cNvPr>
          <p:cNvPicPr>
            <a:picLocks noChangeAspect="1"/>
          </p:cNvPicPr>
          <p:nvPr/>
        </p:nvPicPr>
        <p:blipFill>
          <a:blip r:embed="rId3"/>
          <a:stretch>
            <a:fillRect/>
          </a:stretch>
        </p:blipFill>
        <p:spPr>
          <a:xfrm>
            <a:off x="5981689" y="1807772"/>
            <a:ext cx="5560060" cy="3995420"/>
          </a:xfrm>
          <a:prstGeom prst="rect">
            <a:avLst/>
          </a:prstGeom>
        </p:spPr>
      </p:pic>
      <p:sp>
        <p:nvSpPr>
          <p:cNvPr id="12" name="Rectangle 11">
            <a:extLst>
              <a:ext uri="{FF2B5EF4-FFF2-40B4-BE49-F238E27FC236}">
                <a16:creationId xmlns:a16="http://schemas.microsoft.com/office/drawing/2014/main" id="{75064292-C16D-9548-A4FF-2E3D1836F141}"/>
              </a:ext>
            </a:extLst>
          </p:cNvPr>
          <p:cNvSpPr/>
          <p:nvPr/>
        </p:nvSpPr>
        <p:spPr>
          <a:xfrm>
            <a:off x="2817967" y="1438440"/>
            <a:ext cx="652743" cy="369332"/>
          </a:xfrm>
          <a:prstGeom prst="rect">
            <a:avLst/>
          </a:prstGeom>
        </p:spPr>
        <p:txBody>
          <a:bodyPr wrap="none">
            <a:spAutoFit/>
          </a:bodyPr>
          <a:lstStyle/>
          <a:p>
            <a:r>
              <a:rPr lang="en-GR" dirty="0"/>
              <a:t>2017</a:t>
            </a:r>
          </a:p>
        </p:txBody>
      </p:sp>
      <p:sp>
        <p:nvSpPr>
          <p:cNvPr id="13" name="Rectangle 12">
            <a:extLst>
              <a:ext uri="{FF2B5EF4-FFF2-40B4-BE49-F238E27FC236}">
                <a16:creationId xmlns:a16="http://schemas.microsoft.com/office/drawing/2014/main" id="{6137B5D8-68A1-CE4D-B875-9AADBCE66FED}"/>
              </a:ext>
            </a:extLst>
          </p:cNvPr>
          <p:cNvSpPr/>
          <p:nvPr/>
        </p:nvSpPr>
        <p:spPr>
          <a:xfrm>
            <a:off x="8717786" y="1438440"/>
            <a:ext cx="652743" cy="369332"/>
          </a:xfrm>
          <a:prstGeom prst="rect">
            <a:avLst/>
          </a:prstGeom>
        </p:spPr>
        <p:txBody>
          <a:bodyPr wrap="none">
            <a:spAutoFit/>
          </a:bodyPr>
          <a:lstStyle/>
          <a:p>
            <a:r>
              <a:rPr lang="en-GR" dirty="0"/>
              <a:t>2018</a:t>
            </a:r>
          </a:p>
        </p:txBody>
      </p:sp>
    </p:spTree>
    <p:extLst>
      <p:ext uri="{BB962C8B-B14F-4D97-AF65-F5344CB8AC3E}">
        <p14:creationId xmlns:p14="http://schemas.microsoft.com/office/powerpoint/2010/main" val="391369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Angular Distributions (Brazilian Plot using extracted signal!!) vs B2G-16-015</a:t>
            </a:r>
            <a:endParaRPr lang="en-GB" sz="2800" u="sng" dirty="0">
              <a:solidFill>
                <a:srgbClr val="FF0000"/>
              </a:solidFill>
            </a:endParaRPr>
          </a:p>
        </p:txBody>
      </p:sp>
      <p:sp>
        <p:nvSpPr>
          <p:cNvPr id="8" name="TextBox 7">
            <a:extLst>
              <a:ext uri="{FF2B5EF4-FFF2-40B4-BE49-F238E27FC236}">
                <a16:creationId xmlns:a16="http://schemas.microsoft.com/office/drawing/2014/main" id="{52270E51-8590-1445-A479-6F585D764111}"/>
              </a:ext>
            </a:extLst>
          </p:cNvPr>
          <p:cNvSpPr txBox="1"/>
          <p:nvPr/>
        </p:nvSpPr>
        <p:spPr>
          <a:xfrm>
            <a:off x="0" y="541642"/>
            <a:ext cx="6798527" cy="646331"/>
          </a:xfrm>
          <a:prstGeom prst="rect">
            <a:avLst/>
          </a:prstGeom>
          <a:noFill/>
        </p:spPr>
        <p:txBody>
          <a:bodyPr wrap="square" rtlCol="0">
            <a:spAutoFit/>
          </a:bodyPr>
          <a:lstStyle/>
          <a:p>
            <a:r>
              <a:rPr lang="en-GR" dirty="0"/>
              <a:t>Assymptotic limits for M Z’: 1.2, 1.4, 1.6, 1.8, 2, 2.5, 3, 3.5, 4, 4.5 TeV </a:t>
            </a:r>
          </a:p>
          <a:p>
            <a:r>
              <a:rPr lang="en-GR" dirty="0"/>
              <a:t>Width 1%</a:t>
            </a:r>
          </a:p>
        </p:txBody>
      </p:sp>
      <p:sp>
        <p:nvSpPr>
          <p:cNvPr id="12" name="Rectangle 11">
            <a:extLst>
              <a:ext uri="{FF2B5EF4-FFF2-40B4-BE49-F238E27FC236}">
                <a16:creationId xmlns:a16="http://schemas.microsoft.com/office/drawing/2014/main" id="{75064292-C16D-9548-A4FF-2E3D1836F141}"/>
              </a:ext>
            </a:extLst>
          </p:cNvPr>
          <p:cNvSpPr/>
          <p:nvPr/>
        </p:nvSpPr>
        <p:spPr>
          <a:xfrm>
            <a:off x="2817967" y="1438440"/>
            <a:ext cx="652743" cy="369332"/>
          </a:xfrm>
          <a:prstGeom prst="rect">
            <a:avLst/>
          </a:prstGeom>
        </p:spPr>
        <p:txBody>
          <a:bodyPr wrap="none">
            <a:spAutoFit/>
          </a:bodyPr>
          <a:lstStyle/>
          <a:p>
            <a:r>
              <a:rPr lang="en-GR" dirty="0"/>
              <a:t>2017</a:t>
            </a:r>
          </a:p>
        </p:txBody>
      </p:sp>
      <p:sp>
        <p:nvSpPr>
          <p:cNvPr id="13" name="Rectangle 12">
            <a:extLst>
              <a:ext uri="{FF2B5EF4-FFF2-40B4-BE49-F238E27FC236}">
                <a16:creationId xmlns:a16="http://schemas.microsoft.com/office/drawing/2014/main" id="{6137B5D8-68A1-CE4D-B875-9AADBCE66FED}"/>
              </a:ext>
            </a:extLst>
          </p:cNvPr>
          <p:cNvSpPr/>
          <p:nvPr/>
        </p:nvSpPr>
        <p:spPr>
          <a:xfrm>
            <a:off x="8075280" y="1438440"/>
            <a:ext cx="1298753" cy="369332"/>
          </a:xfrm>
          <a:prstGeom prst="rect">
            <a:avLst/>
          </a:prstGeom>
        </p:spPr>
        <p:txBody>
          <a:bodyPr wrap="none">
            <a:spAutoFit/>
          </a:bodyPr>
          <a:lstStyle/>
          <a:p>
            <a:r>
              <a:rPr lang="en-GB" dirty="0"/>
              <a:t>B</a:t>
            </a:r>
            <a:r>
              <a:rPr lang="en-GR" dirty="0"/>
              <a:t>2G-16-015</a:t>
            </a:r>
          </a:p>
        </p:txBody>
      </p:sp>
      <p:pic>
        <p:nvPicPr>
          <p:cNvPr id="5" name="Picture 4" descr="Chart&#10;&#10;Description automatically generated">
            <a:extLst>
              <a:ext uri="{FF2B5EF4-FFF2-40B4-BE49-F238E27FC236}">
                <a16:creationId xmlns:a16="http://schemas.microsoft.com/office/drawing/2014/main" id="{3F4EC84A-C05C-1749-9A9E-02B1AD4DD8AC}"/>
              </a:ext>
            </a:extLst>
          </p:cNvPr>
          <p:cNvPicPr>
            <a:picLocks noChangeAspect="1"/>
          </p:cNvPicPr>
          <p:nvPr/>
        </p:nvPicPr>
        <p:blipFill>
          <a:blip r:embed="rId2"/>
          <a:stretch>
            <a:fillRect/>
          </a:stretch>
        </p:blipFill>
        <p:spPr>
          <a:xfrm>
            <a:off x="617038" y="2089693"/>
            <a:ext cx="5054600" cy="3632200"/>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91F195E9-8947-0741-8D01-2ED56EA2539B}"/>
              </a:ext>
            </a:extLst>
          </p:cNvPr>
          <p:cNvPicPr>
            <a:picLocks noChangeAspect="1"/>
          </p:cNvPicPr>
          <p:nvPr/>
        </p:nvPicPr>
        <p:blipFill>
          <a:blip r:embed="rId3"/>
          <a:stretch>
            <a:fillRect/>
          </a:stretch>
        </p:blipFill>
        <p:spPr>
          <a:xfrm>
            <a:off x="6093697" y="2089693"/>
            <a:ext cx="5054600" cy="3632200"/>
          </a:xfrm>
          <a:prstGeom prst="rect">
            <a:avLst/>
          </a:prstGeom>
        </p:spPr>
      </p:pic>
    </p:spTree>
    <p:extLst>
      <p:ext uri="{BB962C8B-B14F-4D97-AF65-F5344CB8AC3E}">
        <p14:creationId xmlns:p14="http://schemas.microsoft.com/office/powerpoint/2010/main" val="209748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Angular Distributions (Brazilian Plot using extracted signal!!) vs B2G-16-015</a:t>
            </a:r>
            <a:endParaRPr lang="en-GB" sz="2800" u="sng" dirty="0">
              <a:solidFill>
                <a:srgbClr val="FF0000"/>
              </a:solidFill>
            </a:endParaRPr>
          </a:p>
        </p:txBody>
      </p:sp>
      <p:sp>
        <p:nvSpPr>
          <p:cNvPr id="8" name="TextBox 7">
            <a:extLst>
              <a:ext uri="{FF2B5EF4-FFF2-40B4-BE49-F238E27FC236}">
                <a16:creationId xmlns:a16="http://schemas.microsoft.com/office/drawing/2014/main" id="{52270E51-8590-1445-A479-6F585D764111}"/>
              </a:ext>
            </a:extLst>
          </p:cNvPr>
          <p:cNvSpPr txBox="1"/>
          <p:nvPr/>
        </p:nvSpPr>
        <p:spPr>
          <a:xfrm>
            <a:off x="0" y="541642"/>
            <a:ext cx="6798527" cy="646331"/>
          </a:xfrm>
          <a:prstGeom prst="rect">
            <a:avLst/>
          </a:prstGeom>
          <a:noFill/>
        </p:spPr>
        <p:txBody>
          <a:bodyPr wrap="square" rtlCol="0">
            <a:spAutoFit/>
          </a:bodyPr>
          <a:lstStyle/>
          <a:p>
            <a:r>
              <a:rPr lang="en-GR" dirty="0"/>
              <a:t>Assymptotic limits for M Z’: 1.2, 1.4, 1.6, 1.8, 2, 2.5, 3, 3.5, 4, 4.5 TeV </a:t>
            </a:r>
          </a:p>
          <a:p>
            <a:r>
              <a:rPr lang="en-GR" dirty="0"/>
              <a:t>Width 1%</a:t>
            </a:r>
          </a:p>
        </p:txBody>
      </p:sp>
      <p:sp>
        <p:nvSpPr>
          <p:cNvPr id="12" name="Rectangle 11">
            <a:extLst>
              <a:ext uri="{FF2B5EF4-FFF2-40B4-BE49-F238E27FC236}">
                <a16:creationId xmlns:a16="http://schemas.microsoft.com/office/drawing/2014/main" id="{75064292-C16D-9548-A4FF-2E3D1836F141}"/>
              </a:ext>
            </a:extLst>
          </p:cNvPr>
          <p:cNvSpPr/>
          <p:nvPr/>
        </p:nvSpPr>
        <p:spPr>
          <a:xfrm>
            <a:off x="2817967" y="1438440"/>
            <a:ext cx="652743" cy="369332"/>
          </a:xfrm>
          <a:prstGeom prst="rect">
            <a:avLst/>
          </a:prstGeom>
        </p:spPr>
        <p:txBody>
          <a:bodyPr wrap="none">
            <a:spAutoFit/>
          </a:bodyPr>
          <a:lstStyle/>
          <a:p>
            <a:r>
              <a:rPr lang="en-GR" dirty="0"/>
              <a:t>2018</a:t>
            </a:r>
          </a:p>
        </p:txBody>
      </p:sp>
      <p:sp>
        <p:nvSpPr>
          <p:cNvPr id="13" name="Rectangle 12">
            <a:extLst>
              <a:ext uri="{FF2B5EF4-FFF2-40B4-BE49-F238E27FC236}">
                <a16:creationId xmlns:a16="http://schemas.microsoft.com/office/drawing/2014/main" id="{6137B5D8-68A1-CE4D-B875-9AADBCE66FED}"/>
              </a:ext>
            </a:extLst>
          </p:cNvPr>
          <p:cNvSpPr/>
          <p:nvPr/>
        </p:nvSpPr>
        <p:spPr>
          <a:xfrm>
            <a:off x="8075280" y="1438440"/>
            <a:ext cx="1298753" cy="369332"/>
          </a:xfrm>
          <a:prstGeom prst="rect">
            <a:avLst/>
          </a:prstGeom>
        </p:spPr>
        <p:txBody>
          <a:bodyPr wrap="none">
            <a:spAutoFit/>
          </a:bodyPr>
          <a:lstStyle/>
          <a:p>
            <a:r>
              <a:rPr lang="en-GB" dirty="0"/>
              <a:t>B</a:t>
            </a:r>
            <a:r>
              <a:rPr lang="en-GR" dirty="0"/>
              <a:t>2G-16-015</a:t>
            </a:r>
          </a:p>
        </p:txBody>
      </p:sp>
      <p:pic>
        <p:nvPicPr>
          <p:cNvPr id="10" name="Picture 9" descr="A picture containing chart&#10;&#10;Description automatically generated">
            <a:extLst>
              <a:ext uri="{FF2B5EF4-FFF2-40B4-BE49-F238E27FC236}">
                <a16:creationId xmlns:a16="http://schemas.microsoft.com/office/drawing/2014/main" id="{91F195E9-8947-0741-8D01-2ED56EA2539B}"/>
              </a:ext>
            </a:extLst>
          </p:cNvPr>
          <p:cNvPicPr>
            <a:picLocks noChangeAspect="1"/>
          </p:cNvPicPr>
          <p:nvPr/>
        </p:nvPicPr>
        <p:blipFill>
          <a:blip r:embed="rId2"/>
          <a:stretch>
            <a:fillRect/>
          </a:stretch>
        </p:blipFill>
        <p:spPr>
          <a:xfrm>
            <a:off x="6093697" y="2089693"/>
            <a:ext cx="5054600" cy="3632200"/>
          </a:xfrm>
          <a:prstGeom prst="rect">
            <a:avLst/>
          </a:prstGeom>
        </p:spPr>
      </p:pic>
      <p:pic>
        <p:nvPicPr>
          <p:cNvPr id="4" name="Picture 3" descr="Chart&#10;&#10;Description automatically generated">
            <a:extLst>
              <a:ext uri="{FF2B5EF4-FFF2-40B4-BE49-F238E27FC236}">
                <a16:creationId xmlns:a16="http://schemas.microsoft.com/office/drawing/2014/main" id="{B07E97FA-7CAA-A849-BDA0-45BF624458AA}"/>
              </a:ext>
            </a:extLst>
          </p:cNvPr>
          <p:cNvPicPr>
            <a:picLocks noChangeAspect="1"/>
          </p:cNvPicPr>
          <p:nvPr/>
        </p:nvPicPr>
        <p:blipFill>
          <a:blip r:embed="rId3"/>
          <a:stretch>
            <a:fillRect/>
          </a:stretch>
        </p:blipFill>
        <p:spPr>
          <a:xfrm>
            <a:off x="617038" y="2007779"/>
            <a:ext cx="5054600" cy="3632200"/>
          </a:xfrm>
          <a:prstGeom prst="rect">
            <a:avLst/>
          </a:prstGeom>
        </p:spPr>
      </p:pic>
    </p:spTree>
    <p:extLst>
      <p:ext uri="{BB962C8B-B14F-4D97-AF65-F5344CB8AC3E}">
        <p14:creationId xmlns:p14="http://schemas.microsoft.com/office/powerpoint/2010/main" val="4213313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5/18/21</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814623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16</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83530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Significance Graphs (2017)</a:t>
            </a:r>
            <a:endParaRPr lang="en-GB" sz="2800" u="sng" dirty="0">
              <a:solidFill>
                <a:srgbClr val="FF0000"/>
              </a:solidFill>
            </a:endParaRPr>
          </a:p>
        </p:txBody>
      </p:sp>
      <p:sp>
        <p:nvSpPr>
          <p:cNvPr id="21" name="TextBox 20">
            <a:extLst>
              <a:ext uri="{FF2B5EF4-FFF2-40B4-BE49-F238E27FC236}">
                <a16:creationId xmlns:a16="http://schemas.microsoft.com/office/drawing/2014/main" id="{F428E97F-E442-F14E-9CB9-B30F346A9D76}"/>
              </a:ext>
            </a:extLst>
          </p:cNvPr>
          <p:cNvSpPr txBox="1"/>
          <p:nvPr/>
        </p:nvSpPr>
        <p:spPr>
          <a:xfrm>
            <a:off x="0" y="1690657"/>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=1200, w = 1%</a:t>
            </a:r>
          </a:p>
        </p:txBody>
      </p:sp>
      <p:sp>
        <p:nvSpPr>
          <p:cNvPr id="22" name="TextBox 21">
            <a:extLst>
              <a:ext uri="{FF2B5EF4-FFF2-40B4-BE49-F238E27FC236}">
                <a16:creationId xmlns:a16="http://schemas.microsoft.com/office/drawing/2014/main" id="{604C635C-AFB0-6A45-A110-C274ACEF6636}"/>
              </a:ext>
            </a:extLst>
          </p:cNvPr>
          <p:cNvSpPr txBox="1"/>
          <p:nvPr/>
        </p:nvSpPr>
        <p:spPr>
          <a:xfrm>
            <a:off x="-60194" y="4668000"/>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=1400, w = 1%</a:t>
            </a:r>
          </a:p>
        </p:txBody>
      </p:sp>
      <p:sp>
        <p:nvSpPr>
          <p:cNvPr id="23" name="TextBox 22">
            <a:extLst>
              <a:ext uri="{FF2B5EF4-FFF2-40B4-BE49-F238E27FC236}">
                <a16:creationId xmlns:a16="http://schemas.microsoft.com/office/drawing/2014/main" id="{7328C7EA-20B2-594C-95E0-5D0A7AB50953}"/>
              </a:ext>
            </a:extLst>
          </p:cNvPr>
          <p:cNvSpPr txBox="1"/>
          <p:nvPr/>
        </p:nvSpPr>
        <p:spPr>
          <a:xfrm>
            <a:off x="10258268" y="1690657"/>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=1600, w = 1%</a:t>
            </a:r>
          </a:p>
        </p:txBody>
      </p:sp>
      <p:sp>
        <p:nvSpPr>
          <p:cNvPr id="24" name="TextBox 23">
            <a:extLst>
              <a:ext uri="{FF2B5EF4-FFF2-40B4-BE49-F238E27FC236}">
                <a16:creationId xmlns:a16="http://schemas.microsoft.com/office/drawing/2014/main" id="{2F899BD0-5148-EE45-9F57-F54E80881C8C}"/>
              </a:ext>
            </a:extLst>
          </p:cNvPr>
          <p:cNvSpPr txBox="1"/>
          <p:nvPr/>
        </p:nvSpPr>
        <p:spPr>
          <a:xfrm>
            <a:off x="10258268" y="4668000"/>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=1800, w = 1%</a:t>
            </a:r>
          </a:p>
        </p:txBody>
      </p:sp>
      <p:pic>
        <p:nvPicPr>
          <p:cNvPr id="4" name="Picture 3">
            <a:extLst>
              <a:ext uri="{FF2B5EF4-FFF2-40B4-BE49-F238E27FC236}">
                <a16:creationId xmlns:a16="http://schemas.microsoft.com/office/drawing/2014/main" id="{F2304567-EAF6-2E4F-8902-747673CD04A0}"/>
              </a:ext>
            </a:extLst>
          </p:cNvPr>
          <p:cNvPicPr>
            <a:picLocks noChangeAspect="1"/>
          </p:cNvPicPr>
          <p:nvPr/>
        </p:nvPicPr>
        <p:blipFill>
          <a:blip r:embed="rId2"/>
          <a:stretch>
            <a:fillRect/>
          </a:stretch>
        </p:blipFill>
        <p:spPr>
          <a:xfrm rot="5400000">
            <a:off x="2615618" y="-122982"/>
            <a:ext cx="3064637" cy="4248531"/>
          </a:xfrm>
          <a:prstGeom prst="rect">
            <a:avLst/>
          </a:prstGeom>
        </p:spPr>
      </p:pic>
      <p:pic>
        <p:nvPicPr>
          <p:cNvPr id="6" name="Picture 5">
            <a:extLst>
              <a:ext uri="{FF2B5EF4-FFF2-40B4-BE49-F238E27FC236}">
                <a16:creationId xmlns:a16="http://schemas.microsoft.com/office/drawing/2014/main" id="{2BE3C8C4-1B53-9B45-ACD3-A76B900754E1}"/>
              </a:ext>
            </a:extLst>
          </p:cNvPr>
          <p:cNvPicPr>
            <a:picLocks noChangeAspect="1"/>
          </p:cNvPicPr>
          <p:nvPr/>
        </p:nvPicPr>
        <p:blipFill>
          <a:blip r:embed="rId3"/>
          <a:stretch>
            <a:fillRect/>
          </a:stretch>
        </p:blipFill>
        <p:spPr>
          <a:xfrm rot="5400000">
            <a:off x="2467775" y="2986782"/>
            <a:ext cx="3064637" cy="4248531"/>
          </a:xfrm>
          <a:prstGeom prst="rect">
            <a:avLst/>
          </a:prstGeom>
        </p:spPr>
      </p:pic>
      <p:pic>
        <p:nvPicPr>
          <p:cNvPr id="9" name="Picture 8">
            <a:extLst>
              <a:ext uri="{FF2B5EF4-FFF2-40B4-BE49-F238E27FC236}">
                <a16:creationId xmlns:a16="http://schemas.microsoft.com/office/drawing/2014/main" id="{082A15E2-8173-DA4F-899D-F9E6C72DB842}"/>
              </a:ext>
            </a:extLst>
          </p:cNvPr>
          <p:cNvPicPr>
            <a:picLocks noChangeAspect="1"/>
          </p:cNvPicPr>
          <p:nvPr/>
        </p:nvPicPr>
        <p:blipFill>
          <a:blip r:embed="rId4"/>
          <a:stretch>
            <a:fillRect/>
          </a:stretch>
        </p:blipFill>
        <p:spPr>
          <a:xfrm rot="5400000">
            <a:off x="6601684" y="-79383"/>
            <a:ext cx="3064637" cy="4248531"/>
          </a:xfrm>
          <a:prstGeom prst="rect">
            <a:avLst/>
          </a:prstGeom>
        </p:spPr>
      </p:pic>
      <p:pic>
        <p:nvPicPr>
          <p:cNvPr id="12" name="Picture 11">
            <a:extLst>
              <a:ext uri="{FF2B5EF4-FFF2-40B4-BE49-F238E27FC236}">
                <a16:creationId xmlns:a16="http://schemas.microsoft.com/office/drawing/2014/main" id="{595B0D22-4BCE-0148-8989-594D7D1B24EB}"/>
              </a:ext>
            </a:extLst>
          </p:cNvPr>
          <p:cNvPicPr>
            <a:picLocks noChangeAspect="1"/>
          </p:cNvPicPr>
          <p:nvPr/>
        </p:nvPicPr>
        <p:blipFill>
          <a:blip r:embed="rId5"/>
          <a:stretch>
            <a:fillRect/>
          </a:stretch>
        </p:blipFill>
        <p:spPr>
          <a:xfrm rot="5400000">
            <a:off x="6601684" y="2985763"/>
            <a:ext cx="3064637" cy="4248531"/>
          </a:xfrm>
          <a:prstGeom prst="rect">
            <a:avLst/>
          </a:prstGeom>
        </p:spPr>
      </p:pic>
      <p:sp>
        <p:nvSpPr>
          <p:cNvPr id="13" name="Oval 12">
            <a:extLst>
              <a:ext uri="{FF2B5EF4-FFF2-40B4-BE49-F238E27FC236}">
                <a16:creationId xmlns:a16="http://schemas.microsoft.com/office/drawing/2014/main" id="{C7039F46-34BE-2D4A-B7BF-6904454B648B}"/>
              </a:ext>
            </a:extLst>
          </p:cNvPr>
          <p:cNvSpPr/>
          <p:nvPr/>
        </p:nvSpPr>
        <p:spPr>
          <a:xfrm>
            <a:off x="2511308" y="841243"/>
            <a:ext cx="388882" cy="369332"/>
          </a:xfrm>
          <a:prstGeom prst="ellipse">
            <a:avLst/>
          </a:prstGeom>
          <a:solidFill>
            <a:srgbClr val="FF0000">
              <a:alpha val="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25" name="Oval 24">
            <a:extLst>
              <a:ext uri="{FF2B5EF4-FFF2-40B4-BE49-F238E27FC236}">
                <a16:creationId xmlns:a16="http://schemas.microsoft.com/office/drawing/2014/main" id="{021F6CF0-F30C-9C4C-A94D-225F894EDE5B}"/>
              </a:ext>
            </a:extLst>
          </p:cNvPr>
          <p:cNvSpPr/>
          <p:nvPr/>
        </p:nvSpPr>
        <p:spPr>
          <a:xfrm>
            <a:off x="2955688" y="3920648"/>
            <a:ext cx="388882" cy="369332"/>
          </a:xfrm>
          <a:prstGeom prst="ellipse">
            <a:avLst/>
          </a:prstGeom>
          <a:solidFill>
            <a:srgbClr val="FF0000">
              <a:alpha val="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26" name="Oval 25">
            <a:extLst>
              <a:ext uri="{FF2B5EF4-FFF2-40B4-BE49-F238E27FC236}">
                <a16:creationId xmlns:a16="http://schemas.microsoft.com/office/drawing/2014/main" id="{3B31D18B-C04D-9845-8D3F-6066EAA394B2}"/>
              </a:ext>
            </a:extLst>
          </p:cNvPr>
          <p:cNvSpPr/>
          <p:nvPr/>
        </p:nvSpPr>
        <p:spPr>
          <a:xfrm>
            <a:off x="7646312" y="885603"/>
            <a:ext cx="388882" cy="369332"/>
          </a:xfrm>
          <a:prstGeom prst="ellipse">
            <a:avLst/>
          </a:prstGeom>
          <a:solidFill>
            <a:srgbClr val="FF0000">
              <a:alpha val="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27" name="Oval 26">
            <a:extLst>
              <a:ext uri="{FF2B5EF4-FFF2-40B4-BE49-F238E27FC236}">
                <a16:creationId xmlns:a16="http://schemas.microsoft.com/office/drawing/2014/main" id="{6AC816D1-8B6D-4F46-8C67-042712DD4D28}"/>
              </a:ext>
            </a:extLst>
          </p:cNvPr>
          <p:cNvSpPr/>
          <p:nvPr/>
        </p:nvSpPr>
        <p:spPr>
          <a:xfrm>
            <a:off x="8206872" y="3950749"/>
            <a:ext cx="388882" cy="369332"/>
          </a:xfrm>
          <a:prstGeom prst="ellipse">
            <a:avLst/>
          </a:prstGeom>
          <a:solidFill>
            <a:srgbClr val="FF0000">
              <a:alpha val="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Tree>
    <p:extLst>
      <p:ext uri="{BB962C8B-B14F-4D97-AF65-F5344CB8AC3E}">
        <p14:creationId xmlns:p14="http://schemas.microsoft.com/office/powerpoint/2010/main" val="227831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Significance Graphs (2017)</a:t>
            </a:r>
            <a:endParaRPr lang="en-GB" sz="2800" u="sng" dirty="0">
              <a:solidFill>
                <a:srgbClr val="FF0000"/>
              </a:solidFill>
            </a:endParaRPr>
          </a:p>
        </p:txBody>
      </p:sp>
      <p:sp>
        <p:nvSpPr>
          <p:cNvPr id="21" name="TextBox 20">
            <a:extLst>
              <a:ext uri="{FF2B5EF4-FFF2-40B4-BE49-F238E27FC236}">
                <a16:creationId xmlns:a16="http://schemas.microsoft.com/office/drawing/2014/main" id="{F428E97F-E442-F14E-9CB9-B30F346A9D76}"/>
              </a:ext>
            </a:extLst>
          </p:cNvPr>
          <p:cNvSpPr txBox="1"/>
          <p:nvPr/>
        </p:nvSpPr>
        <p:spPr>
          <a:xfrm>
            <a:off x="0" y="1690657"/>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=2000, w = 1%</a:t>
            </a:r>
          </a:p>
        </p:txBody>
      </p:sp>
      <p:sp>
        <p:nvSpPr>
          <p:cNvPr id="22" name="TextBox 21">
            <a:extLst>
              <a:ext uri="{FF2B5EF4-FFF2-40B4-BE49-F238E27FC236}">
                <a16:creationId xmlns:a16="http://schemas.microsoft.com/office/drawing/2014/main" id="{604C635C-AFB0-6A45-A110-C274ACEF6636}"/>
              </a:ext>
            </a:extLst>
          </p:cNvPr>
          <p:cNvSpPr txBox="1"/>
          <p:nvPr/>
        </p:nvSpPr>
        <p:spPr>
          <a:xfrm>
            <a:off x="-60194" y="4668000"/>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=2500, w = 1%</a:t>
            </a:r>
          </a:p>
        </p:txBody>
      </p:sp>
      <p:sp>
        <p:nvSpPr>
          <p:cNvPr id="23" name="TextBox 22">
            <a:extLst>
              <a:ext uri="{FF2B5EF4-FFF2-40B4-BE49-F238E27FC236}">
                <a16:creationId xmlns:a16="http://schemas.microsoft.com/office/drawing/2014/main" id="{7328C7EA-20B2-594C-95E0-5D0A7AB50953}"/>
              </a:ext>
            </a:extLst>
          </p:cNvPr>
          <p:cNvSpPr txBox="1"/>
          <p:nvPr/>
        </p:nvSpPr>
        <p:spPr>
          <a:xfrm>
            <a:off x="10258268" y="1690657"/>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=3000, w = 1%</a:t>
            </a:r>
          </a:p>
        </p:txBody>
      </p:sp>
      <p:sp>
        <p:nvSpPr>
          <p:cNvPr id="24" name="TextBox 23">
            <a:extLst>
              <a:ext uri="{FF2B5EF4-FFF2-40B4-BE49-F238E27FC236}">
                <a16:creationId xmlns:a16="http://schemas.microsoft.com/office/drawing/2014/main" id="{2F899BD0-5148-EE45-9F57-F54E80881C8C}"/>
              </a:ext>
            </a:extLst>
          </p:cNvPr>
          <p:cNvSpPr txBox="1"/>
          <p:nvPr/>
        </p:nvSpPr>
        <p:spPr>
          <a:xfrm>
            <a:off x="10258268" y="4668000"/>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=3500, w = 1%</a:t>
            </a:r>
          </a:p>
        </p:txBody>
      </p:sp>
      <p:pic>
        <p:nvPicPr>
          <p:cNvPr id="4" name="Picture 3">
            <a:extLst>
              <a:ext uri="{FF2B5EF4-FFF2-40B4-BE49-F238E27FC236}">
                <a16:creationId xmlns:a16="http://schemas.microsoft.com/office/drawing/2014/main" id="{2FFF874F-6C0D-2F4F-8345-C1599268AA7F}"/>
              </a:ext>
            </a:extLst>
          </p:cNvPr>
          <p:cNvPicPr>
            <a:picLocks noChangeAspect="1"/>
          </p:cNvPicPr>
          <p:nvPr/>
        </p:nvPicPr>
        <p:blipFill>
          <a:blip r:embed="rId2"/>
          <a:stretch>
            <a:fillRect/>
          </a:stretch>
        </p:blipFill>
        <p:spPr>
          <a:xfrm rot="5400000">
            <a:off x="2555424" y="-64277"/>
            <a:ext cx="3064637" cy="4248531"/>
          </a:xfrm>
          <a:prstGeom prst="rect">
            <a:avLst/>
          </a:prstGeom>
        </p:spPr>
      </p:pic>
      <p:pic>
        <p:nvPicPr>
          <p:cNvPr id="6" name="Picture 5">
            <a:extLst>
              <a:ext uri="{FF2B5EF4-FFF2-40B4-BE49-F238E27FC236}">
                <a16:creationId xmlns:a16="http://schemas.microsoft.com/office/drawing/2014/main" id="{B42CDB25-9F78-1548-903F-DFFF7AA0B555}"/>
              </a:ext>
            </a:extLst>
          </p:cNvPr>
          <p:cNvPicPr>
            <a:picLocks noChangeAspect="1"/>
          </p:cNvPicPr>
          <p:nvPr/>
        </p:nvPicPr>
        <p:blipFill>
          <a:blip r:embed="rId3"/>
          <a:stretch>
            <a:fillRect/>
          </a:stretch>
        </p:blipFill>
        <p:spPr>
          <a:xfrm rot="5400000">
            <a:off x="2555425" y="2964958"/>
            <a:ext cx="3064637" cy="4248531"/>
          </a:xfrm>
          <a:prstGeom prst="rect">
            <a:avLst/>
          </a:prstGeom>
        </p:spPr>
      </p:pic>
      <p:pic>
        <p:nvPicPr>
          <p:cNvPr id="9" name="Picture 8">
            <a:extLst>
              <a:ext uri="{FF2B5EF4-FFF2-40B4-BE49-F238E27FC236}">
                <a16:creationId xmlns:a16="http://schemas.microsoft.com/office/drawing/2014/main" id="{DD5C92F6-6A9E-5C46-91A4-3C95C7B646F5}"/>
              </a:ext>
            </a:extLst>
          </p:cNvPr>
          <p:cNvPicPr>
            <a:picLocks noChangeAspect="1"/>
          </p:cNvPicPr>
          <p:nvPr/>
        </p:nvPicPr>
        <p:blipFill>
          <a:blip r:embed="rId4"/>
          <a:stretch>
            <a:fillRect/>
          </a:stretch>
        </p:blipFill>
        <p:spPr>
          <a:xfrm rot="5400000">
            <a:off x="6803955" y="-118630"/>
            <a:ext cx="3064637" cy="4248531"/>
          </a:xfrm>
          <a:prstGeom prst="rect">
            <a:avLst/>
          </a:prstGeom>
        </p:spPr>
      </p:pic>
      <p:pic>
        <p:nvPicPr>
          <p:cNvPr id="12" name="Picture 11">
            <a:extLst>
              <a:ext uri="{FF2B5EF4-FFF2-40B4-BE49-F238E27FC236}">
                <a16:creationId xmlns:a16="http://schemas.microsoft.com/office/drawing/2014/main" id="{489B3FCF-AC11-9746-B878-57E318B035BA}"/>
              </a:ext>
            </a:extLst>
          </p:cNvPr>
          <p:cNvPicPr>
            <a:picLocks noChangeAspect="1"/>
          </p:cNvPicPr>
          <p:nvPr/>
        </p:nvPicPr>
        <p:blipFill>
          <a:blip r:embed="rId5"/>
          <a:stretch>
            <a:fillRect/>
          </a:stretch>
        </p:blipFill>
        <p:spPr>
          <a:xfrm rot="5400000">
            <a:off x="6803956" y="2964958"/>
            <a:ext cx="3064637" cy="4248531"/>
          </a:xfrm>
          <a:prstGeom prst="rect">
            <a:avLst/>
          </a:prstGeom>
        </p:spPr>
      </p:pic>
      <p:sp>
        <p:nvSpPr>
          <p:cNvPr id="25" name="Oval 24">
            <a:extLst>
              <a:ext uri="{FF2B5EF4-FFF2-40B4-BE49-F238E27FC236}">
                <a16:creationId xmlns:a16="http://schemas.microsoft.com/office/drawing/2014/main" id="{D96CA3B1-0FF3-5746-933D-5E63A48F5874}"/>
              </a:ext>
            </a:extLst>
          </p:cNvPr>
          <p:cNvSpPr/>
          <p:nvPr/>
        </p:nvSpPr>
        <p:spPr>
          <a:xfrm>
            <a:off x="4196166" y="840361"/>
            <a:ext cx="388882" cy="369332"/>
          </a:xfrm>
          <a:prstGeom prst="ellipse">
            <a:avLst/>
          </a:prstGeom>
          <a:solidFill>
            <a:srgbClr val="FF0000">
              <a:alpha val="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26" name="Oval 25">
            <a:extLst>
              <a:ext uri="{FF2B5EF4-FFF2-40B4-BE49-F238E27FC236}">
                <a16:creationId xmlns:a16="http://schemas.microsoft.com/office/drawing/2014/main" id="{277E2A80-0700-E14B-8FF4-CC9C91E52364}"/>
              </a:ext>
            </a:extLst>
          </p:cNvPr>
          <p:cNvSpPr/>
          <p:nvPr/>
        </p:nvSpPr>
        <p:spPr>
          <a:xfrm>
            <a:off x="9511576" y="840361"/>
            <a:ext cx="388882" cy="369332"/>
          </a:xfrm>
          <a:prstGeom prst="ellipse">
            <a:avLst/>
          </a:prstGeom>
          <a:solidFill>
            <a:srgbClr val="FF0000">
              <a:alpha val="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27" name="Oval 26">
            <a:extLst>
              <a:ext uri="{FF2B5EF4-FFF2-40B4-BE49-F238E27FC236}">
                <a16:creationId xmlns:a16="http://schemas.microsoft.com/office/drawing/2014/main" id="{F926183C-EFD2-D24B-8CA5-DBF87E163EC1}"/>
              </a:ext>
            </a:extLst>
          </p:cNvPr>
          <p:cNvSpPr/>
          <p:nvPr/>
        </p:nvSpPr>
        <p:spPr>
          <a:xfrm>
            <a:off x="5265625" y="3933492"/>
            <a:ext cx="388882" cy="369332"/>
          </a:xfrm>
          <a:prstGeom prst="ellipse">
            <a:avLst/>
          </a:prstGeom>
          <a:solidFill>
            <a:srgbClr val="FF0000">
              <a:alpha val="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28" name="Oval 27">
            <a:extLst>
              <a:ext uri="{FF2B5EF4-FFF2-40B4-BE49-F238E27FC236}">
                <a16:creationId xmlns:a16="http://schemas.microsoft.com/office/drawing/2014/main" id="{5602BB19-653D-7544-8846-2A46FF3C285C}"/>
              </a:ext>
            </a:extLst>
          </p:cNvPr>
          <p:cNvSpPr/>
          <p:nvPr/>
        </p:nvSpPr>
        <p:spPr>
          <a:xfrm>
            <a:off x="9511576" y="3896297"/>
            <a:ext cx="388882" cy="369332"/>
          </a:xfrm>
          <a:prstGeom prst="ellipse">
            <a:avLst/>
          </a:prstGeom>
          <a:solidFill>
            <a:srgbClr val="FF0000">
              <a:alpha val="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Tree>
    <p:extLst>
      <p:ext uri="{BB962C8B-B14F-4D97-AF65-F5344CB8AC3E}">
        <p14:creationId xmlns:p14="http://schemas.microsoft.com/office/powerpoint/2010/main" val="2285731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Significance Graphs (2017)</a:t>
            </a:r>
            <a:endParaRPr lang="en-GB" sz="2800" u="sng" dirty="0">
              <a:solidFill>
                <a:srgbClr val="FF0000"/>
              </a:solidFill>
            </a:endParaRPr>
          </a:p>
        </p:txBody>
      </p:sp>
      <p:sp>
        <p:nvSpPr>
          <p:cNvPr id="21" name="TextBox 20">
            <a:extLst>
              <a:ext uri="{FF2B5EF4-FFF2-40B4-BE49-F238E27FC236}">
                <a16:creationId xmlns:a16="http://schemas.microsoft.com/office/drawing/2014/main" id="{F428E97F-E442-F14E-9CB9-B30F346A9D76}"/>
              </a:ext>
            </a:extLst>
          </p:cNvPr>
          <p:cNvSpPr txBox="1"/>
          <p:nvPr/>
        </p:nvSpPr>
        <p:spPr>
          <a:xfrm>
            <a:off x="0" y="1690657"/>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=4000, w = 1%</a:t>
            </a:r>
          </a:p>
        </p:txBody>
      </p:sp>
      <p:sp>
        <p:nvSpPr>
          <p:cNvPr id="23" name="TextBox 22">
            <a:extLst>
              <a:ext uri="{FF2B5EF4-FFF2-40B4-BE49-F238E27FC236}">
                <a16:creationId xmlns:a16="http://schemas.microsoft.com/office/drawing/2014/main" id="{7328C7EA-20B2-594C-95E0-5D0A7AB50953}"/>
              </a:ext>
            </a:extLst>
          </p:cNvPr>
          <p:cNvSpPr txBox="1"/>
          <p:nvPr/>
        </p:nvSpPr>
        <p:spPr>
          <a:xfrm>
            <a:off x="10258268" y="1690657"/>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=4500, w = 1%</a:t>
            </a:r>
          </a:p>
        </p:txBody>
      </p:sp>
      <p:pic>
        <p:nvPicPr>
          <p:cNvPr id="4" name="Picture 3">
            <a:extLst>
              <a:ext uri="{FF2B5EF4-FFF2-40B4-BE49-F238E27FC236}">
                <a16:creationId xmlns:a16="http://schemas.microsoft.com/office/drawing/2014/main" id="{460BE486-8FBA-EA4B-99A3-8E9E58560DB3}"/>
              </a:ext>
            </a:extLst>
          </p:cNvPr>
          <p:cNvPicPr>
            <a:picLocks noChangeAspect="1"/>
          </p:cNvPicPr>
          <p:nvPr/>
        </p:nvPicPr>
        <p:blipFill>
          <a:blip r:embed="rId2"/>
          <a:stretch>
            <a:fillRect/>
          </a:stretch>
        </p:blipFill>
        <p:spPr>
          <a:xfrm rot="5400000">
            <a:off x="2615619" y="147925"/>
            <a:ext cx="3064637" cy="4248531"/>
          </a:xfrm>
          <a:prstGeom prst="rect">
            <a:avLst/>
          </a:prstGeom>
        </p:spPr>
      </p:pic>
      <p:pic>
        <p:nvPicPr>
          <p:cNvPr id="6" name="Picture 5">
            <a:extLst>
              <a:ext uri="{FF2B5EF4-FFF2-40B4-BE49-F238E27FC236}">
                <a16:creationId xmlns:a16="http://schemas.microsoft.com/office/drawing/2014/main" id="{94461BC9-1D6E-894A-907C-B08C8D421FC0}"/>
              </a:ext>
            </a:extLst>
          </p:cNvPr>
          <p:cNvPicPr>
            <a:picLocks noChangeAspect="1"/>
          </p:cNvPicPr>
          <p:nvPr/>
        </p:nvPicPr>
        <p:blipFill>
          <a:blip r:embed="rId3"/>
          <a:stretch>
            <a:fillRect/>
          </a:stretch>
        </p:blipFill>
        <p:spPr>
          <a:xfrm rot="5400000">
            <a:off x="6685644" y="147925"/>
            <a:ext cx="3064637" cy="4248531"/>
          </a:xfrm>
          <a:prstGeom prst="rect">
            <a:avLst/>
          </a:prstGeom>
        </p:spPr>
      </p:pic>
      <p:sp>
        <p:nvSpPr>
          <p:cNvPr id="13" name="Oval 12">
            <a:extLst>
              <a:ext uri="{FF2B5EF4-FFF2-40B4-BE49-F238E27FC236}">
                <a16:creationId xmlns:a16="http://schemas.microsoft.com/office/drawing/2014/main" id="{0BD53171-E38C-8C43-B4D8-0E10851CA65A}"/>
              </a:ext>
            </a:extLst>
          </p:cNvPr>
          <p:cNvSpPr/>
          <p:nvPr/>
        </p:nvSpPr>
        <p:spPr>
          <a:xfrm>
            <a:off x="5353635" y="1095004"/>
            <a:ext cx="388882" cy="369332"/>
          </a:xfrm>
          <a:prstGeom prst="ellipse">
            <a:avLst/>
          </a:prstGeom>
          <a:solidFill>
            <a:srgbClr val="FF0000">
              <a:alpha val="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
        <p:nvSpPr>
          <p:cNvPr id="14" name="Oval 13">
            <a:extLst>
              <a:ext uri="{FF2B5EF4-FFF2-40B4-BE49-F238E27FC236}">
                <a16:creationId xmlns:a16="http://schemas.microsoft.com/office/drawing/2014/main" id="{E8FB8687-C890-B643-B6A0-C657D52706EE}"/>
              </a:ext>
            </a:extLst>
          </p:cNvPr>
          <p:cNvSpPr/>
          <p:nvPr/>
        </p:nvSpPr>
        <p:spPr>
          <a:xfrm>
            <a:off x="9423660" y="1095004"/>
            <a:ext cx="388882" cy="369332"/>
          </a:xfrm>
          <a:prstGeom prst="ellipse">
            <a:avLst/>
          </a:prstGeom>
          <a:solidFill>
            <a:srgbClr val="FF0000">
              <a:alpha val="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R"/>
          </a:p>
        </p:txBody>
      </p:sp>
    </p:spTree>
    <p:extLst>
      <p:ext uri="{BB962C8B-B14F-4D97-AF65-F5344CB8AC3E}">
        <p14:creationId xmlns:p14="http://schemas.microsoft.com/office/powerpoint/2010/main" val="87087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4598" y="6459784"/>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
        <p:nvSpPr>
          <p:cNvPr id="4" name="TextBox 3">
            <a:extLst>
              <a:ext uri="{FF2B5EF4-FFF2-40B4-BE49-F238E27FC236}">
                <a16:creationId xmlns:a16="http://schemas.microsoft.com/office/drawing/2014/main" id="{CD448BF6-9BF4-C948-A5B3-712E3D0BFE2E}"/>
              </a:ext>
            </a:extLst>
          </p:cNvPr>
          <p:cNvSpPr txBox="1"/>
          <p:nvPr/>
        </p:nvSpPr>
        <p:spPr>
          <a:xfrm>
            <a:off x="348342" y="761999"/>
            <a:ext cx="11658601" cy="5909310"/>
          </a:xfrm>
          <a:prstGeom prst="rect">
            <a:avLst/>
          </a:prstGeom>
          <a:noFill/>
        </p:spPr>
        <p:txBody>
          <a:bodyPr wrap="square" rtlCol="0">
            <a:spAutoFit/>
          </a:bodyPr>
          <a:lstStyle/>
          <a:p>
            <a:pPr marL="285750" indent="-285750">
              <a:buFont typeface="Arial" panose="020B0604020202020204" pitchFamily="34" charset="0"/>
              <a:buChar char="•"/>
            </a:pPr>
            <a:r>
              <a:rPr lang="en-GR" u="sng" dirty="0"/>
              <a:t>ttX analysis:</a:t>
            </a:r>
          </a:p>
          <a:p>
            <a:pPr marL="742950" lvl="1" indent="-285750">
              <a:buFont typeface="Arial" panose="020B0604020202020204" pitchFamily="34" charset="0"/>
              <a:buChar char="•"/>
            </a:pPr>
            <a:r>
              <a:rPr lang="en-GR" dirty="0"/>
              <a:t>Variation Handling</a:t>
            </a:r>
          </a:p>
          <a:p>
            <a:pPr marL="1200150" lvl="2" indent="-285750">
              <a:buFont typeface="Arial" panose="020B0604020202020204" pitchFamily="34" charset="0"/>
              <a:buChar char="•"/>
            </a:pPr>
            <a:r>
              <a:rPr lang="en-GR" dirty="0"/>
              <a:t>Validation with Giannis</a:t>
            </a:r>
          </a:p>
          <a:p>
            <a:pPr marL="1200150" lvl="2" indent="-285750">
              <a:buFont typeface="Arial" panose="020B0604020202020204" pitchFamily="34" charset="0"/>
              <a:buChar char="•"/>
            </a:pPr>
            <a:r>
              <a:rPr lang="en-GR" dirty="0"/>
              <a:t>JES, PS, PDF, Scale and bTag variations for 2017 and 2018 </a:t>
            </a:r>
          </a:p>
          <a:p>
            <a:pPr marL="1200150" lvl="2" indent="-285750">
              <a:buFont typeface="Arial" panose="020B0604020202020204" pitchFamily="34" charset="0"/>
              <a:buChar char="•"/>
            </a:pPr>
            <a:r>
              <a:rPr lang="en-GR" dirty="0"/>
              <a:t>For each variation:</a:t>
            </a:r>
          </a:p>
          <a:p>
            <a:pPr marL="1657350" lvl="3" indent="-285750">
              <a:buFont typeface="Wingdings" pitchFamily="2" charset="2"/>
              <a:buChar char="v"/>
            </a:pPr>
            <a:r>
              <a:rPr lang="en-GR" dirty="0">
                <a:solidFill>
                  <a:srgbClr val="00B050"/>
                </a:solidFill>
              </a:rPr>
              <a:t>Histograms (0 and 2 btag),</a:t>
            </a:r>
            <a:r>
              <a:rPr lang="en-GR" dirty="0">
                <a:solidFill>
                  <a:srgbClr val="00B050"/>
                </a:solidFill>
                <a:sym typeface="Wingdings" pitchFamily="2" charset="2"/>
              </a:rPr>
              <a:t> Response Matrices</a:t>
            </a:r>
          </a:p>
          <a:p>
            <a:pPr marL="1657350" lvl="3" indent="-285750">
              <a:buFont typeface="Wingdings" pitchFamily="2" charset="2"/>
              <a:buChar char="v"/>
            </a:pPr>
            <a:r>
              <a:rPr lang="en-GR" dirty="0">
                <a:solidFill>
                  <a:srgbClr val="00B050"/>
                </a:solidFill>
                <a:sym typeface="Wingdings" pitchFamily="2" charset="2"/>
              </a:rPr>
              <a:t>Fit jetMassSoftDrop in Extended SR</a:t>
            </a:r>
          </a:p>
          <a:p>
            <a:pPr marL="1657350" lvl="3" indent="-285750">
              <a:buFont typeface="Wingdings" pitchFamily="2" charset="2"/>
              <a:buChar char="v"/>
            </a:pPr>
            <a:r>
              <a:rPr lang="en-GR" dirty="0">
                <a:solidFill>
                  <a:srgbClr val="00B050"/>
                </a:solidFill>
                <a:sym typeface="Wingdings" pitchFamily="2" charset="2"/>
              </a:rPr>
              <a:t>Signal Extraction (Transfer Factors, etc)</a:t>
            </a:r>
          </a:p>
          <a:p>
            <a:pPr marL="1657350" lvl="3" indent="-285750">
              <a:buFont typeface="Wingdings" pitchFamily="2" charset="2"/>
              <a:buChar char="v"/>
            </a:pPr>
            <a:r>
              <a:rPr lang="en-GR" dirty="0">
                <a:solidFill>
                  <a:srgbClr val="FF0000"/>
                </a:solidFill>
                <a:sym typeface="Wingdings" pitchFamily="2" charset="2"/>
              </a:rPr>
              <a:t>Unfolding</a:t>
            </a:r>
            <a:endParaRPr lang="en-GR" dirty="0">
              <a:solidFill>
                <a:srgbClr val="FF0000"/>
              </a:solidFill>
            </a:endParaRPr>
          </a:p>
          <a:p>
            <a:endParaRPr lang="en-GR" dirty="0"/>
          </a:p>
          <a:p>
            <a:pPr marL="285750" indent="-285750">
              <a:buFont typeface="Arial" panose="020B0604020202020204" pitchFamily="34" charset="0"/>
              <a:buChar char="•"/>
            </a:pPr>
            <a:r>
              <a:rPr lang="en-GR" u="sng" dirty="0"/>
              <a:t>Z’ analysis:</a:t>
            </a:r>
          </a:p>
          <a:p>
            <a:pPr marL="742950" lvl="1" indent="-285750">
              <a:buFont typeface="Arial" panose="020B0604020202020204" pitchFamily="34" charset="0"/>
              <a:buChar char="•"/>
            </a:pPr>
            <a:r>
              <a:rPr lang="en-GR" dirty="0"/>
              <a:t>Sliding mJJ cut </a:t>
            </a:r>
          </a:p>
          <a:p>
            <a:pPr marL="742950" lvl="1" indent="-285750">
              <a:buFont typeface="Arial" panose="020B0604020202020204" pitchFamily="34" charset="0"/>
              <a:buChar char="•"/>
            </a:pPr>
            <a:r>
              <a:rPr lang="en-GR" dirty="0"/>
              <a:t>Added Variations in Datacard</a:t>
            </a:r>
          </a:p>
          <a:p>
            <a:pPr marL="1200150" lvl="2" indent="-285750">
              <a:buFont typeface="Arial" panose="020B0604020202020204" pitchFamily="34" charset="0"/>
              <a:buChar char="•"/>
            </a:pPr>
            <a:r>
              <a:rPr lang="en-GR" dirty="0"/>
              <a:t>PS, PDF(RMS), Scale (RMS), bTag for 2017 and 2018 </a:t>
            </a:r>
          </a:p>
          <a:p>
            <a:pPr marL="1200150" lvl="2" indent="-285750">
              <a:buFont typeface="Arial" panose="020B0604020202020204" pitchFamily="34" charset="0"/>
              <a:buChar char="•"/>
            </a:pPr>
            <a:r>
              <a:rPr lang="en-GR" dirty="0"/>
              <a:t>JES 2018 only</a:t>
            </a:r>
          </a:p>
          <a:p>
            <a:pPr marL="1200150" lvl="2" indent="-285750">
              <a:buFont typeface="Arial" panose="020B0604020202020204" pitchFamily="34" charset="0"/>
              <a:buChar char="•"/>
            </a:pPr>
            <a:r>
              <a:rPr lang="en-GR" dirty="0"/>
              <a:t>For each variation</a:t>
            </a:r>
          </a:p>
          <a:p>
            <a:pPr marL="1657350" lvl="3" indent="-285750">
              <a:buFont typeface="Arial" panose="020B0604020202020204" pitchFamily="34" charset="0"/>
              <a:buChar char="•"/>
            </a:pPr>
            <a:r>
              <a:rPr lang="en-GR" dirty="0"/>
              <a:t>Up, Down variation</a:t>
            </a:r>
          </a:p>
          <a:p>
            <a:pPr marL="1657350" lvl="3" indent="-285750">
              <a:buFont typeface="Arial" panose="020B0604020202020204" pitchFamily="34" charset="0"/>
              <a:buChar char="•"/>
            </a:pPr>
            <a:r>
              <a:rPr lang="en-GR" dirty="0"/>
              <a:t>Added it into datacard as ttbar variation </a:t>
            </a:r>
          </a:p>
          <a:p>
            <a:pPr marL="1657350" lvl="3" indent="-285750">
              <a:buFont typeface="Arial" panose="020B0604020202020204" pitchFamily="34" charset="0"/>
              <a:buChar char="•"/>
            </a:pPr>
            <a:r>
              <a:rPr lang="en-GR" dirty="0">
                <a:solidFill>
                  <a:srgbClr val="00B050"/>
                </a:solidFill>
              </a:rPr>
              <a:t>Brazilian Plots for 2017 and 2018</a:t>
            </a:r>
          </a:p>
          <a:p>
            <a:pPr lvl="3"/>
            <a:endParaRPr lang="en-GR" dirty="0"/>
          </a:p>
          <a:p>
            <a:pPr marL="742950" lvl="1" indent="-285750">
              <a:buFont typeface="Arial" panose="020B0604020202020204" pitchFamily="34" charset="0"/>
              <a:buChar char="•"/>
            </a:pPr>
            <a:endParaRPr lang="en-GR" dirty="0"/>
          </a:p>
        </p:txBody>
      </p:sp>
    </p:spTree>
    <p:extLst>
      <p:ext uri="{BB962C8B-B14F-4D97-AF65-F5344CB8AC3E}">
        <p14:creationId xmlns:p14="http://schemas.microsoft.com/office/powerpoint/2010/main" val="2064836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Brazilian Plots (2017)</a:t>
            </a:r>
            <a:endParaRPr lang="en-GB" sz="2800" u="sng" dirty="0">
              <a:solidFill>
                <a:srgbClr val="FF0000"/>
              </a:solidFill>
            </a:endParaRPr>
          </a:p>
        </p:txBody>
      </p:sp>
      <p:sp>
        <p:nvSpPr>
          <p:cNvPr id="21" name="TextBox 20">
            <a:extLst>
              <a:ext uri="{FF2B5EF4-FFF2-40B4-BE49-F238E27FC236}">
                <a16:creationId xmlns:a16="http://schemas.microsoft.com/office/drawing/2014/main" id="{F428E97F-E442-F14E-9CB9-B30F346A9D76}"/>
              </a:ext>
            </a:extLst>
          </p:cNvPr>
          <p:cNvSpPr txBox="1"/>
          <p:nvPr/>
        </p:nvSpPr>
        <p:spPr>
          <a:xfrm>
            <a:off x="2348955" y="1044436"/>
            <a:ext cx="2023672" cy="369332"/>
          </a:xfrm>
          <a:prstGeom prst="rect">
            <a:avLst/>
          </a:prstGeom>
          <a:noFill/>
        </p:spPr>
        <p:txBody>
          <a:bodyPr wrap="square" rtlCol="0">
            <a:spAutoFit/>
          </a:bodyPr>
          <a:lstStyle/>
          <a:p>
            <a:pPr algn="ctr"/>
            <a:r>
              <a:rPr lang="en-GR" dirty="0">
                <a:solidFill>
                  <a:srgbClr val="FF0000"/>
                </a:solidFill>
              </a:rPr>
              <a:t>mJJ &gt; 1000 GeV</a:t>
            </a:r>
          </a:p>
        </p:txBody>
      </p:sp>
      <p:sp>
        <p:nvSpPr>
          <p:cNvPr id="23" name="TextBox 22">
            <a:extLst>
              <a:ext uri="{FF2B5EF4-FFF2-40B4-BE49-F238E27FC236}">
                <a16:creationId xmlns:a16="http://schemas.microsoft.com/office/drawing/2014/main" id="{7328C7EA-20B2-594C-95E0-5D0A7AB50953}"/>
              </a:ext>
            </a:extLst>
          </p:cNvPr>
          <p:cNvSpPr txBox="1"/>
          <p:nvPr/>
        </p:nvSpPr>
        <p:spPr>
          <a:xfrm>
            <a:off x="7819373" y="1044436"/>
            <a:ext cx="2023672" cy="369332"/>
          </a:xfrm>
          <a:prstGeom prst="rect">
            <a:avLst/>
          </a:prstGeom>
          <a:noFill/>
        </p:spPr>
        <p:txBody>
          <a:bodyPr wrap="square" rtlCol="0">
            <a:spAutoFit/>
          </a:bodyPr>
          <a:lstStyle/>
          <a:p>
            <a:pPr algn="ctr"/>
            <a:r>
              <a:rPr lang="en-GB" dirty="0" err="1">
                <a:solidFill>
                  <a:srgbClr val="FF0000"/>
                </a:solidFill>
              </a:rPr>
              <a:t>mJJ</a:t>
            </a:r>
            <a:r>
              <a:rPr lang="en-GB" dirty="0">
                <a:solidFill>
                  <a:srgbClr val="FF0000"/>
                </a:solidFill>
              </a:rPr>
              <a:t> &gt; 1200 GeV</a:t>
            </a:r>
            <a:endParaRPr lang="en-GR" dirty="0">
              <a:solidFill>
                <a:srgbClr val="FF0000"/>
              </a:solidFill>
            </a:endParaRPr>
          </a:p>
        </p:txBody>
      </p:sp>
      <p:pic>
        <p:nvPicPr>
          <p:cNvPr id="5" name="Picture 4" descr="Chart&#10;&#10;Description automatically generated">
            <a:extLst>
              <a:ext uri="{FF2B5EF4-FFF2-40B4-BE49-F238E27FC236}">
                <a16:creationId xmlns:a16="http://schemas.microsoft.com/office/drawing/2014/main" id="{F220F8D8-1060-E244-9FF7-060747CB0D15}"/>
              </a:ext>
            </a:extLst>
          </p:cNvPr>
          <p:cNvPicPr>
            <a:picLocks noChangeAspect="1"/>
          </p:cNvPicPr>
          <p:nvPr/>
        </p:nvPicPr>
        <p:blipFill>
          <a:blip r:embed="rId2"/>
          <a:stretch>
            <a:fillRect/>
          </a:stretch>
        </p:blipFill>
        <p:spPr>
          <a:xfrm>
            <a:off x="833491" y="1612900"/>
            <a:ext cx="5054600" cy="3632200"/>
          </a:xfrm>
          <a:prstGeom prst="rect">
            <a:avLst/>
          </a:prstGeom>
        </p:spPr>
      </p:pic>
      <p:pic>
        <p:nvPicPr>
          <p:cNvPr id="9" name="Picture 8" descr="Chart, line chart&#10;&#10;Description automatically generated">
            <a:extLst>
              <a:ext uri="{FF2B5EF4-FFF2-40B4-BE49-F238E27FC236}">
                <a16:creationId xmlns:a16="http://schemas.microsoft.com/office/drawing/2014/main" id="{13B94E35-8BAD-8D44-809A-439EEF3EE967}"/>
              </a:ext>
            </a:extLst>
          </p:cNvPr>
          <p:cNvPicPr>
            <a:picLocks noChangeAspect="1"/>
          </p:cNvPicPr>
          <p:nvPr/>
        </p:nvPicPr>
        <p:blipFill>
          <a:blip r:embed="rId3"/>
          <a:stretch>
            <a:fillRect/>
          </a:stretch>
        </p:blipFill>
        <p:spPr>
          <a:xfrm>
            <a:off x="6093697" y="1640976"/>
            <a:ext cx="5054600" cy="3632200"/>
          </a:xfrm>
          <a:prstGeom prst="rect">
            <a:avLst/>
          </a:prstGeom>
        </p:spPr>
      </p:pic>
    </p:spTree>
    <p:extLst>
      <p:ext uri="{BB962C8B-B14F-4D97-AF65-F5344CB8AC3E}">
        <p14:creationId xmlns:p14="http://schemas.microsoft.com/office/powerpoint/2010/main" val="2351741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Asymptotic Limits - Brazilian Plots (2017)</a:t>
            </a:r>
            <a:endParaRPr lang="en-GB" sz="2800" u="sng" dirty="0">
              <a:solidFill>
                <a:srgbClr val="FF0000"/>
              </a:solidFill>
            </a:endParaRPr>
          </a:p>
        </p:txBody>
      </p:sp>
      <p:sp>
        <p:nvSpPr>
          <p:cNvPr id="21" name="TextBox 20">
            <a:extLst>
              <a:ext uri="{FF2B5EF4-FFF2-40B4-BE49-F238E27FC236}">
                <a16:creationId xmlns:a16="http://schemas.microsoft.com/office/drawing/2014/main" id="{F428E97F-E442-F14E-9CB9-B30F346A9D76}"/>
              </a:ext>
            </a:extLst>
          </p:cNvPr>
          <p:cNvSpPr txBox="1"/>
          <p:nvPr/>
        </p:nvSpPr>
        <p:spPr>
          <a:xfrm>
            <a:off x="2211944" y="1258144"/>
            <a:ext cx="2023672" cy="369332"/>
          </a:xfrm>
          <a:prstGeom prst="rect">
            <a:avLst/>
          </a:prstGeom>
          <a:noFill/>
        </p:spPr>
        <p:txBody>
          <a:bodyPr wrap="square" rtlCol="0">
            <a:spAutoFit/>
          </a:bodyPr>
          <a:lstStyle/>
          <a:p>
            <a:pPr algn="ctr"/>
            <a:r>
              <a:rPr lang="en-GR" dirty="0">
                <a:solidFill>
                  <a:srgbClr val="FF0000"/>
                </a:solidFill>
              </a:rPr>
              <a:t>mJJ &gt; 1400 GeV</a:t>
            </a:r>
          </a:p>
        </p:txBody>
      </p:sp>
      <p:sp>
        <p:nvSpPr>
          <p:cNvPr id="23" name="TextBox 22">
            <a:extLst>
              <a:ext uri="{FF2B5EF4-FFF2-40B4-BE49-F238E27FC236}">
                <a16:creationId xmlns:a16="http://schemas.microsoft.com/office/drawing/2014/main" id="{7328C7EA-20B2-594C-95E0-5D0A7AB50953}"/>
              </a:ext>
            </a:extLst>
          </p:cNvPr>
          <p:cNvSpPr txBox="1"/>
          <p:nvPr/>
        </p:nvSpPr>
        <p:spPr>
          <a:xfrm>
            <a:off x="7956386" y="1258144"/>
            <a:ext cx="2023672" cy="369332"/>
          </a:xfrm>
          <a:prstGeom prst="rect">
            <a:avLst/>
          </a:prstGeom>
          <a:noFill/>
        </p:spPr>
        <p:txBody>
          <a:bodyPr wrap="square" rtlCol="0">
            <a:spAutoFit/>
          </a:bodyPr>
          <a:lstStyle/>
          <a:p>
            <a:pPr algn="ctr"/>
            <a:r>
              <a:rPr lang="en-GB" dirty="0" err="1">
                <a:solidFill>
                  <a:srgbClr val="FF0000"/>
                </a:solidFill>
              </a:rPr>
              <a:t>mJJ</a:t>
            </a:r>
            <a:r>
              <a:rPr lang="en-GB" dirty="0">
                <a:solidFill>
                  <a:srgbClr val="FF0000"/>
                </a:solidFill>
              </a:rPr>
              <a:t> &gt; 1600 GeV</a:t>
            </a:r>
            <a:endParaRPr lang="en-GR" dirty="0">
              <a:solidFill>
                <a:srgbClr val="FF0000"/>
              </a:solidFill>
            </a:endParaRPr>
          </a:p>
        </p:txBody>
      </p:sp>
      <p:pic>
        <p:nvPicPr>
          <p:cNvPr id="5" name="Picture 4" descr="Chart, line chart&#10;&#10;Description automatically generated">
            <a:extLst>
              <a:ext uri="{FF2B5EF4-FFF2-40B4-BE49-F238E27FC236}">
                <a16:creationId xmlns:a16="http://schemas.microsoft.com/office/drawing/2014/main" id="{02211207-C99E-2241-A476-AEFC19973289}"/>
              </a:ext>
            </a:extLst>
          </p:cNvPr>
          <p:cNvPicPr>
            <a:picLocks noChangeAspect="1"/>
          </p:cNvPicPr>
          <p:nvPr/>
        </p:nvPicPr>
        <p:blipFill>
          <a:blip r:embed="rId2"/>
          <a:stretch>
            <a:fillRect/>
          </a:stretch>
        </p:blipFill>
        <p:spPr>
          <a:xfrm>
            <a:off x="696480" y="1640976"/>
            <a:ext cx="5054600" cy="3632200"/>
          </a:xfrm>
          <a:prstGeom prst="rect">
            <a:avLst/>
          </a:prstGeom>
        </p:spPr>
      </p:pic>
      <p:pic>
        <p:nvPicPr>
          <p:cNvPr id="17" name="Graphic 16" descr="Close outline">
            <a:extLst>
              <a:ext uri="{FF2B5EF4-FFF2-40B4-BE49-F238E27FC236}">
                <a16:creationId xmlns:a16="http://schemas.microsoft.com/office/drawing/2014/main" id="{771429A2-E234-C544-B1D1-F381FD6853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2232" y="1875323"/>
            <a:ext cx="504522" cy="3447534"/>
          </a:xfrm>
          <a:prstGeom prst="rect">
            <a:avLst/>
          </a:prstGeom>
        </p:spPr>
      </p:pic>
      <p:pic>
        <p:nvPicPr>
          <p:cNvPr id="9" name="Picture 8" descr="Chart&#10;&#10;Description automatically generated">
            <a:extLst>
              <a:ext uri="{FF2B5EF4-FFF2-40B4-BE49-F238E27FC236}">
                <a16:creationId xmlns:a16="http://schemas.microsoft.com/office/drawing/2014/main" id="{7A270501-7C30-8D46-B77B-B81C192ABA15}"/>
              </a:ext>
            </a:extLst>
          </p:cNvPr>
          <p:cNvPicPr>
            <a:picLocks noChangeAspect="1"/>
          </p:cNvPicPr>
          <p:nvPr/>
        </p:nvPicPr>
        <p:blipFill>
          <a:blip r:embed="rId5"/>
          <a:stretch>
            <a:fillRect/>
          </a:stretch>
        </p:blipFill>
        <p:spPr>
          <a:xfrm>
            <a:off x="6093697" y="1612900"/>
            <a:ext cx="5054600" cy="3632200"/>
          </a:xfrm>
          <a:prstGeom prst="rect">
            <a:avLst/>
          </a:prstGeom>
        </p:spPr>
      </p:pic>
      <p:pic>
        <p:nvPicPr>
          <p:cNvPr id="18" name="Graphic 17" descr="Close outline">
            <a:extLst>
              <a:ext uri="{FF2B5EF4-FFF2-40B4-BE49-F238E27FC236}">
                <a16:creationId xmlns:a16="http://schemas.microsoft.com/office/drawing/2014/main" id="{FD13CAB4-7891-5E45-8F82-651233AF8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2920" y="1627476"/>
            <a:ext cx="504522" cy="3447534"/>
          </a:xfrm>
          <a:prstGeom prst="rect">
            <a:avLst/>
          </a:prstGeom>
        </p:spPr>
      </p:pic>
    </p:spTree>
    <p:extLst>
      <p:ext uri="{BB962C8B-B14F-4D97-AF65-F5344CB8AC3E}">
        <p14:creationId xmlns:p14="http://schemas.microsoft.com/office/powerpoint/2010/main" val="58088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Brazilian Plots (2017)</a:t>
            </a:r>
            <a:endParaRPr lang="en-GB" sz="2800" u="sng" dirty="0">
              <a:solidFill>
                <a:srgbClr val="FF0000"/>
              </a:solidFill>
            </a:endParaRPr>
          </a:p>
        </p:txBody>
      </p:sp>
      <p:sp>
        <p:nvSpPr>
          <p:cNvPr id="21" name="TextBox 20">
            <a:extLst>
              <a:ext uri="{FF2B5EF4-FFF2-40B4-BE49-F238E27FC236}">
                <a16:creationId xmlns:a16="http://schemas.microsoft.com/office/drawing/2014/main" id="{F428E97F-E442-F14E-9CB9-B30F346A9D76}"/>
              </a:ext>
            </a:extLst>
          </p:cNvPr>
          <p:cNvSpPr txBox="1"/>
          <p:nvPr/>
        </p:nvSpPr>
        <p:spPr>
          <a:xfrm>
            <a:off x="2334670" y="1208780"/>
            <a:ext cx="2023672" cy="369332"/>
          </a:xfrm>
          <a:prstGeom prst="rect">
            <a:avLst/>
          </a:prstGeom>
          <a:noFill/>
        </p:spPr>
        <p:txBody>
          <a:bodyPr wrap="square" rtlCol="0">
            <a:spAutoFit/>
          </a:bodyPr>
          <a:lstStyle/>
          <a:p>
            <a:pPr algn="ctr"/>
            <a:r>
              <a:rPr lang="en-GR" dirty="0">
                <a:solidFill>
                  <a:srgbClr val="FF0000"/>
                </a:solidFill>
              </a:rPr>
              <a:t>mJJ &gt; 1800 GeV</a:t>
            </a:r>
          </a:p>
        </p:txBody>
      </p:sp>
      <p:sp>
        <p:nvSpPr>
          <p:cNvPr id="23" name="TextBox 22">
            <a:extLst>
              <a:ext uri="{FF2B5EF4-FFF2-40B4-BE49-F238E27FC236}">
                <a16:creationId xmlns:a16="http://schemas.microsoft.com/office/drawing/2014/main" id="{7328C7EA-20B2-594C-95E0-5D0A7AB50953}"/>
              </a:ext>
            </a:extLst>
          </p:cNvPr>
          <p:cNvSpPr txBox="1"/>
          <p:nvPr/>
        </p:nvSpPr>
        <p:spPr>
          <a:xfrm>
            <a:off x="7833658" y="1256421"/>
            <a:ext cx="2023672" cy="369332"/>
          </a:xfrm>
          <a:prstGeom prst="rect">
            <a:avLst/>
          </a:prstGeom>
          <a:noFill/>
        </p:spPr>
        <p:txBody>
          <a:bodyPr wrap="square" rtlCol="0">
            <a:spAutoFit/>
          </a:bodyPr>
          <a:lstStyle/>
          <a:p>
            <a:pPr algn="ctr"/>
            <a:r>
              <a:rPr lang="en-GB" dirty="0" err="1">
                <a:solidFill>
                  <a:srgbClr val="FF0000"/>
                </a:solidFill>
              </a:rPr>
              <a:t>mJJ</a:t>
            </a:r>
            <a:r>
              <a:rPr lang="en-GB" dirty="0">
                <a:solidFill>
                  <a:srgbClr val="FF0000"/>
                </a:solidFill>
              </a:rPr>
              <a:t> &gt; 2000 GeV</a:t>
            </a:r>
            <a:endParaRPr lang="en-GR" dirty="0">
              <a:solidFill>
                <a:srgbClr val="FF0000"/>
              </a:solidFill>
            </a:endParaRPr>
          </a:p>
        </p:txBody>
      </p:sp>
      <p:pic>
        <p:nvPicPr>
          <p:cNvPr id="5" name="Picture 4" descr="Chart, line chart&#10;&#10;Description automatically generated">
            <a:extLst>
              <a:ext uri="{FF2B5EF4-FFF2-40B4-BE49-F238E27FC236}">
                <a16:creationId xmlns:a16="http://schemas.microsoft.com/office/drawing/2014/main" id="{7F077310-AF61-A449-87ED-43FBCE89A7A2}"/>
              </a:ext>
            </a:extLst>
          </p:cNvPr>
          <p:cNvPicPr>
            <a:picLocks noChangeAspect="1"/>
          </p:cNvPicPr>
          <p:nvPr/>
        </p:nvPicPr>
        <p:blipFill>
          <a:blip r:embed="rId2"/>
          <a:stretch>
            <a:fillRect/>
          </a:stretch>
        </p:blipFill>
        <p:spPr>
          <a:xfrm>
            <a:off x="919399" y="1810609"/>
            <a:ext cx="5054600" cy="3632200"/>
          </a:xfrm>
          <a:prstGeom prst="rect">
            <a:avLst/>
          </a:prstGeom>
        </p:spPr>
      </p:pic>
      <p:pic>
        <p:nvPicPr>
          <p:cNvPr id="25" name="Graphic 24" descr="Close outline">
            <a:extLst>
              <a:ext uri="{FF2B5EF4-FFF2-40B4-BE49-F238E27FC236}">
                <a16:creationId xmlns:a16="http://schemas.microsoft.com/office/drawing/2014/main" id="{86CF65EC-6B5B-5848-BA35-6D26B1C43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9086" y="1208780"/>
            <a:ext cx="1382392" cy="4835859"/>
          </a:xfrm>
          <a:prstGeom prst="rect">
            <a:avLst/>
          </a:prstGeom>
        </p:spPr>
      </p:pic>
      <p:pic>
        <p:nvPicPr>
          <p:cNvPr id="9" name="Picture 8" descr="Chart, line chart&#10;&#10;Description automatically generated">
            <a:extLst>
              <a:ext uri="{FF2B5EF4-FFF2-40B4-BE49-F238E27FC236}">
                <a16:creationId xmlns:a16="http://schemas.microsoft.com/office/drawing/2014/main" id="{D95F08DB-2E1A-5240-A198-5A142C64360C}"/>
              </a:ext>
            </a:extLst>
          </p:cNvPr>
          <p:cNvPicPr>
            <a:picLocks noChangeAspect="1"/>
          </p:cNvPicPr>
          <p:nvPr/>
        </p:nvPicPr>
        <p:blipFill>
          <a:blip r:embed="rId5"/>
          <a:stretch>
            <a:fillRect/>
          </a:stretch>
        </p:blipFill>
        <p:spPr>
          <a:xfrm>
            <a:off x="6551386" y="1810609"/>
            <a:ext cx="5054600" cy="3632200"/>
          </a:xfrm>
          <a:prstGeom prst="rect">
            <a:avLst/>
          </a:prstGeom>
        </p:spPr>
      </p:pic>
      <p:pic>
        <p:nvPicPr>
          <p:cNvPr id="28" name="Graphic 27" descr="Close outline">
            <a:extLst>
              <a:ext uri="{FF2B5EF4-FFF2-40B4-BE49-F238E27FC236}">
                <a16:creationId xmlns:a16="http://schemas.microsoft.com/office/drawing/2014/main" id="{A8EDE6B9-B345-4E42-93DF-CFEEEAABE9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4909" y="1256421"/>
            <a:ext cx="1382392" cy="4835859"/>
          </a:xfrm>
          <a:prstGeom prst="rect">
            <a:avLst/>
          </a:prstGeom>
        </p:spPr>
      </p:pic>
    </p:spTree>
    <p:extLst>
      <p:ext uri="{BB962C8B-B14F-4D97-AF65-F5344CB8AC3E}">
        <p14:creationId xmlns:p14="http://schemas.microsoft.com/office/powerpoint/2010/main" val="30435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4598" y="6459784"/>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err="1"/>
              <a:t>Datacard</a:t>
            </a:r>
            <a:r>
              <a:rPr lang="en-GB" sz="3600" u="sng" dirty="0"/>
              <a:t> Summary (example for </a:t>
            </a:r>
            <a:r>
              <a:rPr lang="en-GB" sz="3600" u="sng" dirty="0" err="1"/>
              <a:t>mJJ</a:t>
            </a:r>
            <a:r>
              <a:rPr lang="en-GB" sz="3600" u="sng" dirty="0"/>
              <a:t> &gt; 1600 GeV)</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
        <p:nvSpPr>
          <p:cNvPr id="3" name="Rectangle 2">
            <a:extLst>
              <a:ext uri="{FF2B5EF4-FFF2-40B4-BE49-F238E27FC236}">
                <a16:creationId xmlns:a16="http://schemas.microsoft.com/office/drawing/2014/main" id="{7CABAA5E-4D43-464E-9583-EC2D2614A553}"/>
              </a:ext>
            </a:extLst>
          </p:cNvPr>
          <p:cNvSpPr/>
          <p:nvPr/>
        </p:nvSpPr>
        <p:spPr>
          <a:xfrm>
            <a:off x="182879" y="520160"/>
            <a:ext cx="7859486" cy="5909310"/>
          </a:xfrm>
          <a:prstGeom prst="rect">
            <a:avLst/>
          </a:prstGeom>
        </p:spPr>
        <p:txBody>
          <a:bodyPr wrap="square">
            <a:spAutoFit/>
          </a:bodyPr>
          <a:lstStyle/>
          <a:p>
            <a:r>
              <a:rPr lang="en-GR" sz="1400" dirty="0">
                <a:latin typeface="+mj-lt"/>
              </a:rPr>
              <a:t>imax * number of bins</a:t>
            </a:r>
          </a:p>
          <a:p>
            <a:r>
              <a:rPr lang="en-GR" sz="1400" dirty="0">
                <a:latin typeface="+mj-lt"/>
              </a:rPr>
              <a:t>jmax * number of processes minus 1</a:t>
            </a:r>
          </a:p>
          <a:p>
            <a:r>
              <a:rPr lang="en-GR" sz="1400" dirty="0">
                <a:latin typeface="+mj-lt"/>
              </a:rPr>
              <a:t>kmax * number of nuisance parameters</a:t>
            </a:r>
          </a:p>
          <a:p>
            <a:r>
              <a:rPr lang="en-GR" sz="1400" dirty="0">
                <a:latin typeface="+mj-lt"/>
              </a:rPr>
              <a:t>----------------------------------------------------------------------------</a:t>
            </a:r>
          </a:p>
          <a:p>
            <a:r>
              <a:rPr lang="en-GR" sz="1400" dirty="0">
                <a:latin typeface="+mj-lt"/>
              </a:rPr>
              <a:t>shapes *         SR_C       ProcessesFile_1600.root h_chi_$PROCESS h_chi_$PROCESS_$SYSTEMATIC</a:t>
            </a:r>
          </a:p>
          <a:p>
            <a:r>
              <a:rPr lang="en-GR" sz="1400" dirty="0">
                <a:latin typeface="+mj-lt"/>
              </a:rPr>
              <a:t>shapes Zprime    SR_C       	ZprimeFile_2000_20_massCut1600.root h_chi_$PROCESS </a:t>
            </a:r>
          </a:p>
          <a:p>
            <a:r>
              <a:rPr lang="en-GR" sz="1400" dirty="0">
                <a:latin typeface="+mj-lt"/>
              </a:rPr>
              <a:t>shapes data_obs  SR_C       DataFile_1600.root h_Data</a:t>
            </a:r>
          </a:p>
          <a:p>
            <a:r>
              <a:rPr lang="en-GR" sz="1400" dirty="0">
                <a:latin typeface="+mj-lt"/>
              </a:rPr>
              <a:t>----------------------------------------------------------------------------</a:t>
            </a:r>
          </a:p>
          <a:p>
            <a:r>
              <a:rPr lang="en-GR" sz="1400" dirty="0">
                <a:latin typeface="+mj-lt"/>
              </a:rPr>
              <a:t>bin          SR_C</a:t>
            </a:r>
          </a:p>
          <a:p>
            <a:r>
              <a:rPr lang="en-GR" sz="1400" dirty="0">
                <a:latin typeface="+mj-lt"/>
              </a:rPr>
              <a:t>observation  -1.0</a:t>
            </a:r>
          </a:p>
          <a:p>
            <a:r>
              <a:rPr lang="en-GR" sz="1400" dirty="0">
                <a:latin typeface="+mj-lt"/>
              </a:rPr>
              <a:t>----------------------------------------------------------------------------</a:t>
            </a:r>
          </a:p>
          <a:p>
            <a:r>
              <a:rPr lang="en-GR" sz="1400" dirty="0">
                <a:latin typeface="+mj-lt"/>
              </a:rPr>
              <a:t>bin                               SR_C        SR_C        SR_C         SR_C</a:t>
            </a:r>
          </a:p>
          <a:p>
            <a:r>
              <a:rPr lang="en-GR" sz="1400" dirty="0">
                <a:latin typeface="+mj-lt"/>
              </a:rPr>
              <a:t>process                           Zprime      qcd         Subdominant  ttbar</a:t>
            </a:r>
          </a:p>
          <a:p>
            <a:r>
              <a:rPr lang="en-GR" sz="1400" dirty="0">
                <a:latin typeface="+mj-lt"/>
              </a:rPr>
              <a:t>process                           0           1           2            3</a:t>
            </a:r>
          </a:p>
          <a:p>
            <a:r>
              <a:rPr lang="en-GR" sz="1400" dirty="0">
                <a:latin typeface="+mj-lt"/>
              </a:rPr>
              <a:t>rate                              -1.0        -1.0        -1.0         -1.0</a:t>
            </a:r>
          </a:p>
          <a:p>
            <a:r>
              <a:rPr lang="en-GR" sz="1400" dirty="0">
                <a:latin typeface="+mj-lt"/>
              </a:rPr>
              <a:t>----------------------------------------------------------------------------</a:t>
            </a:r>
          </a:p>
          <a:p>
            <a:r>
              <a:rPr lang="en-GR" sz="1400" dirty="0">
                <a:latin typeface="+mj-lt"/>
              </a:rPr>
              <a:t>yield_ttbar            lnN         -           -           -            1.5</a:t>
            </a:r>
          </a:p>
          <a:p>
            <a:r>
              <a:rPr lang="en-GR" sz="1400" dirty="0">
                <a:latin typeface="+mj-lt"/>
              </a:rPr>
              <a:t>yield_qcd              lnN        -           1.5         -            -</a:t>
            </a:r>
          </a:p>
          <a:p>
            <a:r>
              <a:rPr lang="en-GR" sz="1400" dirty="0">
                <a:latin typeface="+mj-lt"/>
              </a:rPr>
              <a:t>yield_Subdominant      lnN        -           -          1.5            -</a:t>
            </a:r>
          </a:p>
          <a:p>
            <a:r>
              <a:rPr lang="en-GR" sz="1400" dirty="0">
                <a:latin typeface="+mj-lt"/>
              </a:rPr>
              <a:t>lumi_13TeV             lnN         -         1.025      1.025        1.025</a:t>
            </a:r>
          </a:p>
          <a:p>
            <a:r>
              <a:rPr lang="en-GR" sz="1400" dirty="0">
                <a:latin typeface="+mj-lt"/>
              </a:rPr>
              <a:t>scale                  shapeN       -            -           -           1.0</a:t>
            </a:r>
          </a:p>
          <a:p>
            <a:r>
              <a:rPr lang="en-GR" sz="1400" dirty="0">
                <a:latin typeface="+mj-lt"/>
              </a:rPr>
              <a:t>pdf                    shapeN       -            -           -           1.0</a:t>
            </a:r>
          </a:p>
          <a:p>
            <a:r>
              <a:rPr lang="en-GR" sz="1400" dirty="0">
                <a:latin typeface="+mj-lt"/>
              </a:rPr>
              <a:t>fsr                    shapeN       -            -           -           1.0</a:t>
            </a:r>
          </a:p>
          <a:p>
            <a:r>
              <a:rPr lang="en-GR" sz="1400" dirty="0">
                <a:latin typeface="+mj-lt"/>
              </a:rPr>
              <a:t>isr                    shapeN       -            -           -           1.0</a:t>
            </a:r>
          </a:p>
          <a:p>
            <a:r>
              <a:rPr lang="en-GR" sz="1400" dirty="0">
                <a:latin typeface="+mj-lt"/>
              </a:rPr>
              <a:t>JES                   shapeN       -            -           -           1.0</a:t>
            </a:r>
          </a:p>
          <a:p>
            <a:r>
              <a:rPr lang="en-GR" sz="1400" dirty="0">
                <a:latin typeface="+mj-lt"/>
              </a:rPr>
              <a:t>btag                   shapeN       -            -           -           1.0</a:t>
            </a:r>
          </a:p>
          <a:p>
            <a:r>
              <a:rPr lang="en-GR" sz="1400" dirty="0">
                <a:latin typeface="+mj-lt"/>
              </a:rPr>
              <a:t>*  autoMCStats  10  1</a:t>
            </a:r>
          </a:p>
        </p:txBody>
      </p:sp>
    </p:spTree>
    <p:extLst>
      <p:ext uri="{BB962C8B-B14F-4D97-AF65-F5344CB8AC3E}">
        <p14:creationId xmlns:p14="http://schemas.microsoft.com/office/powerpoint/2010/main" val="246579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Brazilian Plots (2017 and 2018) with sliding </a:t>
            </a:r>
            <a:r>
              <a:rPr lang="en-GB" sz="2800" u="sng" dirty="0" err="1"/>
              <a:t>mJJ</a:t>
            </a:r>
            <a:r>
              <a:rPr lang="en-GB" sz="2800" u="sng" dirty="0"/>
              <a:t> Cut</a:t>
            </a:r>
            <a:endParaRPr lang="en-GB" sz="2800" u="sng" dirty="0">
              <a:solidFill>
                <a:srgbClr val="FF0000"/>
              </a:solidFill>
            </a:endParaRPr>
          </a:p>
        </p:txBody>
      </p:sp>
      <p:sp>
        <p:nvSpPr>
          <p:cNvPr id="10" name="Rectangle 9">
            <a:extLst>
              <a:ext uri="{FF2B5EF4-FFF2-40B4-BE49-F238E27FC236}">
                <a16:creationId xmlns:a16="http://schemas.microsoft.com/office/drawing/2014/main" id="{ED534498-44C8-CA42-8A20-146239549BAB}"/>
              </a:ext>
            </a:extLst>
          </p:cNvPr>
          <p:cNvSpPr/>
          <p:nvPr/>
        </p:nvSpPr>
        <p:spPr>
          <a:xfrm>
            <a:off x="246766" y="528671"/>
            <a:ext cx="11547837" cy="923330"/>
          </a:xfrm>
          <a:prstGeom prst="rect">
            <a:avLst/>
          </a:prstGeom>
        </p:spPr>
        <p:txBody>
          <a:bodyPr wrap="square">
            <a:spAutoFit/>
          </a:bodyPr>
          <a:lstStyle/>
          <a:p>
            <a:r>
              <a:rPr lang="en-GR" dirty="0"/>
              <a:t>Mass  Cut Mapping </a:t>
            </a:r>
          </a:p>
          <a:p>
            <a:r>
              <a:rPr lang="en-GR" dirty="0"/>
              <a:t>{"mZ_1200_12":</a:t>
            </a:r>
            <a:r>
              <a:rPr lang="en-GR" dirty="0">
                <a:solidFill>
                  <a:srgbClr val="FF0000"/>
                </a:solidFill>
              </a:rPr>
              <a:t>1000</a:t>
            </a:r>
            <a:r>
              <a:rPr lang="en-GR" dirty="0"/>
              <a:t>, "mZ_1400_14":</a:t>
            </a:r>
            <a:r>
              <a:rPr lang="en-GR" dirty="0">
                <a:solidFill>
                  <a:srgbClr val="FF0000"/>
                </a:solidFill>
              </a:rPr>
              <a:t>1200</a:t>
            </a:r>
            <a:r>
              <a:rPr lang="en-GR" dirty="0"/>
              <a:t>, "mZ_1600_16":</a:t>
            </a:r>
            <a:r>
              <a:rPr lang="en-GR" dirty="0">
                <a:solidFill>
                  <a:srgbClr val="FF0000"/>
                </a:solidFill>
              </a:rPr>
              <a:t>1400</a:t>
            </a:r>
            <a:r>
              <a:rPr lang="en-GR" dirty="0"/>
              <a:t>, "mZ_1800_18":</a:t>
            </a:r>
            <a:r>
              <a:rPr lang="en-GR" dirty="0">
                <a:solidFill>
                  <a:srgbClr val="FF0000"/>
                </a:solidFill>
              </a:rPr>
              <a:t>1600</a:t>
            </a:r>
            <a:r>
              <a:rPr lang="en-GR" dirty="0"/>
              <a:t>, "mZ_2000_20":</a:t>
            </a:r>
            <a:r>
              <a:rPr lang="en-GR" dirty="0">
                <a:solidFill>
                  <a:srgbClr val="FF0000"/>
                </a:solidFill>
              </a:rPr>
              <a:t>1600</a:t>
            </a:r>
            <a:r>
              <a:rPr lang="en-GR" dirty="0"/>
              <a:t>,</a:t>
            </a:r>
          </a:p>
          <a:p>
            <a:r>
              <a:rPr lang="en-GR" dirty="0"/>
              <a:t>  "mZ_2500_25":</a:t>
            </a:r>
            <a:r>
              <a:rPr lang="en-GR" dirty="0">
                <a:solidFill>
                  <a:srgbClr val="FF0000"/>
                </a:solidFill>
              </a:rPr>
              <a:t>2000</a:t>
            </a:r>
            <a:r>
              <a:rPr lang="en-GR" dirty="0"/>
              <a:t>, "mZ_3000_30":</a:t>
            </a:r>
            <a:r>
              <a:rPr lang="en-GR" dirty="0">
                <a:solidFill>
                  <a:srgbClr val="FF0000"/>
                </a:solidFill>
              </a:rPr>
              <a:t>2000</a:t>
            </a:r>
            <a:r>
              <a:rPr lang="en-GR" dirty="0"/>
              <a:t>, "mZ_3500_35":</a:t>
            </a:r>
            <a:r>
              <a:rPr lang="en-GR" dirty="0">
                <a:solidFill>
                  <a:srgbClr val="FF0000"/>
                </a:solidFill>
              </a:rPr>
              <a:t>2000</a:t>
            </a:r>
            <a:r>
              <a:rPr lang="en-GR" dirty="0"/>
              <a:t>, "mZ_4000_40":</a:t>
            </a:r>
            <a:r>
              <a:rPr lang="en-GR" dirty="0">
                <a:solidFill>
                  <a:srgbClr val="FF0000"/>
                </a:solidFill>
              </a:rPr>
              <a:t>2000</a:t>
            </a:r>
            <a:r>
              <a:rPr lang="en-GR" dirty="0"/>
              <a:t>, "mZ_4500_45":</a:t>
            </a:r>
            <a:r>
              <a:rPr lang="en-GR" dirty="0">
                <a:solidFill>
                  <a:srgbClr val="FF0000"/>
                </a:solidFill>
              </a:rPr>
              <a:t>2000</a:t>
            </a:r>
            <a:r>
              <a:rPr lang="en-GR" dirty="0"/>
              <a:t>}</a:t>
            </a:r>
          </a:p>
        </p:txBody>
      </p:sp>
      <p:sp>
        <p:nvSpPr>
          <p:cNvPr id="16" name="TextBox 15">
            <a:extLst>
              <a:ext uri="{FF2B5EF4-FFF2-40B4-BE49-F238E27FC236}">
                <a16:creationId xmlns:a16="http://schemas.microsoft.com/office/drawing/2014/main" id="{1BE228DA-111C-AD49-B8EE-6731ECB2C00A}"/>
              </a:ext>
            </a:extLst>
          </p:cNvPr>
          <p:cNvSpPr txBox="1"/>
          <p:nvPr/>
        </p:nvSpPr>
        <p:spPr>
          <a:xfrm>
            <a:off x="2257714" y="1678681"/>
            <a:ext cx="2023672" cy="369332"/>
          </a:xfrm>
          <a:prstGeom prst="rect">
            <a:avLst/>
          </a:prstGeom>
          <a:noFill/>
        </p:spPr>
        <p:txBody>
          <a:bodyPr wrap="square" rtlCol="0">
            <a:spAutoFit/>
          </a:bodyPr>
          <a:lstStyle/>
          <a:p>
            <a:pPr algn="ctr"/>
            <a:r>
              <a:rPr lang="el-GR" dirty="0"/>
              <a:t>2017</a:t>
            </a:r>
            <a:endParaRPr lang="en-GR" dirty="0"/>
          </a:p>
        </p:txBody>
      </p:sp>
      <p:sp>
        <p:nvSpPr>
          <p:cNvPr id="17" name="TextBox 16">
            <a:extLst>
              <a:ext uri="{FF2B5EF4-FFF2-40B4-BE49-F238E27FC236}">
                <a16:creationId xmlns:a16="http://schemas.microsoft.com/office/drawing/2014/main" id="{EFAA183B-1536-9F4D-B910-CC11B52FA2F5}"/>
              </a:ext>
            </a:extLst>
          </p:cNvPr>
          <p:cNvSpPr txBox="1"/>
          <p:nvPr/>
        </p:nvSpPr>
        <p:spPr>
          <a:xfrm>
            <a:off x="7910616" y="1673595"/>
            <a:ext cx="3301867" cy="369332"/>
          </a:xfrm>
          <a:prstGeom prst="rect">
            <a:avLst/>
          </a:prstGeom>
          <a:noFill/>
        </p:spPr>
        <p:txBody>
          <a:bodyPr wrap="square" rtlCol="0">
            <a:spAutoFit/>
          </a:bodyPr>
          <a:lstStyle/>
          <a:p>
            <a:pPr algn="ctr"/>
            <a:r>
              <a:rPr lang="el-GR" dirty="0"/>
              <a:t>201</a:t>
            </a:r>
            <a:r>
              <a:rPr lang="en-US" dirty="0"/>
              <a:t>7 with systematics (no JES)</a:t>
            </a:r>
            <a:endParaRPr lang="en-GR" dirty="0"/>
          </a:p>
        </p:txBody>
      </p:sp>
      <p:pic>
        <p:nvPicPr>
          <p:cNvPr id="8" name="Picture 7" descr="Chart, line chart&#10;&#10;Description automatically generated">
            <a:extLst>
              <a:ext uri="{FF2B5EF4-FFF2-40B4-BE49-F238E27FC236}">
                <a16:creationId xmlns:a16="http://schemas.microsoft.com/office/drawing/2014/main" id="{B2248198-2D82-B548-90FC-D4B4E7CC6AF7}"/>
              </a:ext>
            </a:extLst>
          </p:cNvPr>
          <p:cNvPicPr>
            <a:picLocks noChangeAspect="1"/>
          </p:cNvPicPr>
          <p:nvPr/>
        </p:nvPicPr>
        <p:blipFill>
          <a:blip r:embed="rId2"/>
          <a:stretch>
            <a:fillRect/>
          </a:stretch>
        </p:blipFill>
        <p:spPr>
          <a:xfrm>
            <a:off x="244510" y="2042929"/>
            <a:ext cx="5776174" cy="4150718"/>
          </a:xfrm>
          <a:prstGeom prst="rect">
            <a:avLst/>
          </a:prstGeom>
        </p:spPr>
      </p:pic>
      <p:pic>
        <p:nvPicPr>
          <p:cNvPr id="9" name="Picture 8" descr="Chart, line chart&#10;&#10;Description automatically generated">
            <a:extLst>
              <a:ext uri="{FF2B5EF4-FFF2-40B4-BE49-F238E27FC236}">
                <a16:creationId xmlns:a16="http://schemas.microsoft.com/office/drawing/2014/main" id="{D2A71D70-F42E-1E41-9723-0122CD064367}"/>
              </a:ext>
            </a:extLst>
          </p:cNvPr>
          <p:cNvPicPr>
            <a:picLocks noChangeAspect="1"/>
          </p:cNvPicPr>
          <p:nvPr/>
        </p:nvPicPr>
        <p:blipFill>
          <a:blip r:embed="rId3"/>
          <a:stretch>
            <a:fillRect/>
          </a:stretch>
        </p:blipFill>
        <p:spPr>
          <a:xfrm>
            <a:off x="6020684" y="2042928"/>
            <a:ext cx="5776176" cy="4150719"/>
          </a:xfrm>
          <a:prstGeom prst="rect">
            <a:avLst/>
          </a:prstGeom>
        </p:spPr>
      </p:pic>
    </p:spTree>
    <p:extLst>
      <p:ext uri="{BB962C8B-B14F-4D97-AF65-F5344CB8AC3E}">
        <p14:creationId xmlns:p14="http://schemas.microsoft.com/office/powerpoint/2010/main" val="2219078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Brazilian Plots (2017 and 2018) with sliding </a:t>
            </a:r>
            <a:r>
              <a:rPr lang="en-GB" sz="2800" u="sng" dirty="0" err="1"/>
              <a:t>mJJ</a:t>
            </a:r>
            <a:r>
              <a:rPr lang="en-GB" sz="2800" u="sng" dirty="0"/>
              <a:t> Cut</a:t>
            </a:r>
            <a:endParaRPr lang="en-GB" sz="2800" u="sng" dirty="0">
              <a:solidFill>
                <a:srgbClr val="FF0000"/>
              </a:solidFill>
            </a:endParaRPr>
          </a:p>
        </p:txBody>
      </p:sp>
      <p:sp>
        <p:nvSpPr>
          <p:cNvPr id="10" name="Rectangle 9">
            <a:extLst>
              <a:ext uri="{FF2B5EF4-FFF2-40B4-BE49-F238E27FC236}">
                <a16:creationId xmlns:a16="http://schemas.microsoft.com/office/drawing/2014/main" id="{ED534498-44C8-CA42-8A20-146239549BAB}"/>
              </a:ext>
            </a:extLst>
          </p:cNvPr>
          <p:cNvSpPr/>
          <p:nvPr/>
        </p:nvSpPr>
        <p:spPr>
          <a:xfrm>
            <a:off x="246766" y="528671"/>
            <a:ext cx="11547837" cy="923330"/>
          </a:xfrm>
          <a:prstGeom prst="rect">
            <a:avLst/>
          </a:prstGeom>
        </p:spPr>
        <p:txBody>
          <a:bodyPr wrap="square">
            <a:spAutoFit/>
          </a:bodyPr>
          <a:lstStyle/>
          <a:p>
            <a:r>
              <a:rPr lang="en-GR" dirty="0"/>
              <a:t>Mass  Cut Mapping </a:t>
            </a:r>
          </a:p>
          <a:p>
            <a:r>
              <a:rPr lang="en-GR" dirty="0"/>
              <a:t>{"mZ_1200_12":</a:t>
            </a:r>
            <a:r>
              <a:rPr lang="en-GR" dirty="0">
                <a:solidFill>
                  <a:srgbClr val="FF0000"/>
                </a:solidFill>
              </a:rPr>
              <a:t>1000</a:t>
            </a:r>
            <a:r>
              <a:rPr lang="en-GR" dirty="0"/>
              <a:t>, "mZ_1400_14":</a:t>
            </a:r>
            <a:r>
              <a:rPr lang="en-GR" dirty="0">
                <a:solidFill>
                  <a:srgbClr val="FF0000"/>
                </a:solidFill>
              </a:rPr>
              <a:t>1200</a:t>
            </a:r>
            <a:r>
              <a:rPr lang="en-GR" dirty="0"/>
              <a:t>, "mZ_1600_16":</a:t>
            </a:r>
            <a:r>
              <a:rPr lang="en-GR" dirty="0">
                <a:solidFill>
                  <a:srgbClr val="FF0000"/>
                </a:solidFill>
              </a:rPr>
              <a:t>1400</a:t>
            </a:r>
            <a:r>
              <a:rPr lang="en-GR" dirty="0"/>
              <a:t>, "mZ_1800_18":</a:t>
            </a:r>
            <a:r>
              <a:rPr lang="en-GR" dirty="0">
                <a:solidFill>
                  <a:srgbClr val="FF0000"/>
                </a:solidFill>
              </a:rPr>
              <a:t>1600</a:t>
            </a:r>
            <a:r>
              <a:rPr lang="en-GR" dirty="0"/>
              <a:t>, "mZ_2000_20":</a:t>
            </a:r>
            <a:r>
              <a:rPr lang="en-GR" dirty="0">
                <a:solidFill>
                  <a:srgbClr val="FF0000"/>
                </a:solidFill>
              </a:rPr>
              <a:t>1600</a:t>
            </a:r>
            <a:r>
              <a:rPr lang="en-GR" dirty="0"/>
              <a:t>,</a:t>
            </a:r>
          </a:p>
          <a:p>
            <a:r>
              <a:rPr lang="en-GR" dirty="0"/>
              <a:t>  "mZ_2500_25":</a:t>
            </a:r>
            <a:r>
              <a:rPr lang="en-GR" dirty="0">
                <a:solidFill>
                  <a:srgbClr val="FF0000"/>
                </a:solidFill>
              </a:rPr>
              <a:t>2000</a:t>
            </a:r>
            <a:r>
              <a:rPr lang="en-GR" dirty="0"/>
              <a:t>, "mZ_3000_30":</a:t>
            </a:r>
            <a:r>
              <a:rPr lang="en-GR" dirty="0">
                <a:solidFill>
                  <a:srgbClr val="FF0000"/>
                </a:solidFill>
              </a:rPr>
              <a:t>2000</a:t>
            </a:r>
            <a:r>
              <a:rPr lang="en-GR" dirty="0"/>
              <a:t>, "mZ_3500_35":</a:t>
            </a:r>
            <a:r>
              <a:rPr lang="en-GR" dirty="0">
                <a:solidFill>
                  <a:srgbClr val="FF0000"/>
                </a:solidFill>
              </a:rPr>
              <a:t>2000</a:t>
            </a:r>
            <a:r>
              <a:rPr lang="en-GR" dirty="0"/>
              <a:t>, "mZ_4000_40":</a:t>
            </a:r>
            <a:r>
              <a:rPr lang="en-GR" dirty="0">
                <a:solidFill>
                  <a:srgbClr val="FF0000"/>
                </a:solidFill>
              </a:rPr>
              <a:t>2000</a:t>
            </a:r>
            <a:r>
              <a:rPr lang="en-GR" dirty="0"/>
              <a:t>, "mZ_4500_45":</a:t>
            </a:r>
            <a:r>
              <a:rPr lang="en-GR" dirty="0">
                <a:solidFill>
                  <a:srgbClr val="FF0000"/>
                </a:solidFill>
              </a:rPr>
              <a:t>2000</a:t>
            </a:r>
            <a:r>
              <a:rPr lang="en-GR" dirty="0"/>
              <a:t>}</a:t>
            </a:r>
          </a:p>
        </p:txBody>
      </p:sp>
      <p:sp>
        <p:nvSpPr>
          <p:cNvPr id="16" name="TextBox 15">
            <a:extLst>
              <a:ext uri="{FF2B5EF4-FFF2-40B4-BE49-F238E27FC236}">
                <a16:creationId xmlns:a16="http://schemas.microsoft.com/office/drawing/2014/main" id="{1BE228DA-111C-AD49-B8EE-6731ECB2C00A}"/>
              </a:ext>
            </a:extLst>
          </p:cNvPr>
          <p:cNvSpPr txBox="1"/>
          <p:nvPr/>
        </p:nvSpPr>
        <p:spPr>
          <a:xfrm>
            <a:off x="2194837" y="1718140"/>
            <a:ext cx="2023672" cy="369332"/>
          </a:xfrm>
          <a:prstGeom prst="rect">
            <a:avLst/>
          </a:prstGeom>
          <a:noFill/>
        </p:spPr>
        <p:txBody>
          <a:bodyPr wrap="square" rtlCol="0">
            <a:spAutoFit/>
          </a:bodyPr>
          <a:lstStyle/>
          <a:p>
            <a:pPr algn="ctr"/>
            <a:r>
              <a:rPr lang="en-US" dirty="0"/>
              <a:t>2018</a:t>
            </a:r>
            <a:endParaRPr lang="en-GR" dirty="0"/>
          </a:p>
        </p:txBody>
      </p:sp>
      <p:sp>
        <p:nvSpPr>
          <p:cNvPr id="17" name="TextBox 16">
            <a:extLst>
              <a:ext uri="{FF2B5EF4-FFF2-40B4-BE49-F238E27FC236}">
                <a16:creationId xmlns:a16="http://schemas.microsoft.com/office/drawing/2014/main" id="{EFAA183B-1536-9F4D-B910-CC11B52FA2F5}"/>
              </a:ext>
            </a:extLst>
          </p:cNvPr>
          <p:cNvSpPr txBox="1"/>
          <p:nvPr/>
        </p:nvSpPr>
        <p:spPr>
          <a:xfrm>
            <a:off x="7876785" y="1718140"/>
            <a:ext cx="2355785" cy="369332"/>
          </a:xfrm>
          <a:prstGeom prst="rect">
            <a:avLst/>
          </a:prstGeom>
          <a:noFill/>
        </p:spPr>
        <p:txBody>
          <a:bodyPr wrap="square" rtlCol="0">
            <a:spAutoFit/>
          </a:bodyPr>
          <a:lstStyle/>
          <a:p>
            <a:pPr algn="ctr"/>
            <a:r>
              <a:rPr lang="el-GR" dirty="0"/>
              <a:t>201</a:t>
            </a:r>
            <a:r>
              <a:rPr lang="en-US" dirty="0"/>
              <a:t>8 with systematics</a:t>
            </a:r>
            <a:endParaRPr lang="en-GR" dirty="0"/>
          </a:p>
        </p:txBody>
      </p:sp>
      <p:pic>
        <p:nvPicPr>
          <p:cNvPr id="12" name="Picture 11" descr="Chart, line chart&#10;&#10;Description automatically generated">
            <a:extLst>
              <a:ext uri="{FF2B5EF4-FFF2-40B4-BE49-F238E27FC236}">
                <a16:creationId xmlns:a16="http://schemas.microsoft.com/office/drawing/2014/main" id="{08A6B619-B74D-5F42-8D7C-24382B433557}"/>
              </a:ext>
            </a:extLst>
          </p:cNvPr>
          <p:cNvPicPr>
            <a:picLocks noChangeAspect="1"/>
          </p:cNvPicPr>
          <p:nvPr/>
        </p:nvPicPr>
        <p:blipFill>
          <a:blip r:embed="rId2"/>
          <a:stretch>
            <a:fillRect/>
          </a:stretch>
        </p:blipFill>
        <p:spPr>
          <a:xfrm>
            <a:off x="392662" y="2098134"/>
            <a:ext cx="5628022" cy="4044257"/>
          </a:xfrm>
          <a:prstGeom prst="rect">
            <a:avLst/>
          </a:prstGeom>
        </p:spPr>
      </p:pic>
      <p:pic>
        <p:nvPicPr>
          <p:cNvPr id="4" name="Picture 3" descr="Chart, line chart&#10;&#10;Description automatically generated">
            <a:extLst>
              <a:ext uri="{FF2B5EF4-FFF2-40B4-BE49-F238E27FC236}">
                <a16:creationId xmlns:a16="http://schemas.microsoft.com/office/drawing/2014/main" id="{454AC3CD-4B21-3B47-81F5-32CB55503B3A}"/>
              </a:ext>
            </a:extLst>
          </p:cNvPr>
          <p:cNvPicPr>
            <a:picLocks noChangeAspect="1"/>
          </p:cNvPicPr>
          <p:nvPr/>
        </p:nvPicPr>
        <p:blipFill>
          <a:blip r:embed="rId3"/>
          <a:stretch>
            <a:fillRect/>
          </a:stretch>
        </p:blipFill>
        <p:spPr>
          <a:xfrm>
            <a:off x="6204171" y="2139793"/>
            <a:ext cx="5628021" cy="4044256"/>
          </a:xfrm>
          <a:prstGeom prst="rect">
            <a:avLst/>
          </a:prstGeom>
        </p:spPr>
      </p:pic>
    </p:spTree>
    <p:extLst>
      <p:ext uri="{BB962C8B-B14F-4D97-AF65-F5344CB8AC3E}">
        <p14:creationId xmlns:p14="http://schemas.microsoft.com/office/powerpoint/2010/main" val="832950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4598" y="6459784"/>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61109" y="330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err="1"/>
              <a:t>ttX</a:t>
            </a:r>
            <a:r>
              <a:rPr lang="en-GB" sz="3600" u="sng" dirty="0"/>
              <a:t> and Z’ files UL (19 and 20) </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
        <p:nvSpPr>
          <p:cNvPr id="6" name="TextBox 5">
            <a:extLst>
              <a:ext uri="{FF2B5EF4-FFF2-40B4-BE49-F238E27FC236}">
                <a16:creationId xmlns:a16="http://schemas.microsoft.com/office/drawing/2014/main" id="{0D567849-3FFB-DC4A-9212-C1E87182F0FB}"/>
              </a:ext>
            </a:extLst>
          </p:cNvPr>
          <p:cNvSpPr txBox="1"/>
          <p:nvPr/>
        </p:nvSpPr>
        <p:spPr>
          <a:xfrm>
            <a:off x="372290" y="634072"/>
            <a:ext cx="11658601" cy="3416320"/>
          </a:xfrm>
          <a:prstGeom prst="rect">
            <a:avLst/>
          </a:prstGeom>
          <a:noFill/>
        </p:spPr>
        <p:txBody>
          <a:bodyPr wrap="square" rtlCol="0">
            <a:spAutoFit/>
          </a:bodyPr>
          <a:lstStyle/>
          <a:p>
            <a:pPr marL="285750" indent="-285750">
              <a:buFont typeface="Arial" panose="020B0604020202020204" pitchFamily="34" charset="0"/>
              <a:buChar char="•"/>
            </a:pPr>
            <a:r>
              <a:rPr lang="en-GB" dirty="0"/>
              <a:t>Two different issues in the Summer19 campaign:</a:t>
            </a:r>
          </a:p>
          <a:p>
            <a:pPr marL="742950" lvl="1" indent="-285750">
              <a:buFont typeface="Arial" panose="020B0604020202020204" pitchFamily="34" charset="0"/>
              <a:buChar char="•"/>
            </a:pPr>
            <a:r>
              <a:rPr lang="en-GB" dirty="0"/>
              <a:t>A bug in Pythia related to fragmentation</a:t>
            </a:r>
          </a:p>
          <a:p>
            <a:pPr marL="1200150" lvl="2" indent="-285750">
              <a:buFont typeface="Arial" panose="020B0604020202020204" pitchFamily="34" charset="0"/>
              <a:buChar char="•"/>
            </a:pPr>
            <a:r>
              <a:rPr lang="en-GB" dirty="0"/>
              <a:t>Affects all years (2016/2017/2018)</a:t>
            </a:r>
          </a:p>
          <a:p>
            <a:pPr marL="1200150" lvl="2" indent="-285750">
              <a:buFont typeface="Arial" panose="020B0604020202020204" pitchFamily="34" charset="0"/>
              <a:buChar char="•"/>
            </a:pPr>
            <a:r>
              <a:rPr lang="en-GB" dirty="0"/>
              <a:t>Marginal/negligible effects.</a:t>
            </a:r>
          </a:p>
          <a:p>
            <a:pPr marL="1200150" lvl="2"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A bug in the </a:t>
            </a:r>
            <a:r>
              <a:rPr lang="en-GB" dirty="0" err="1"/>
              <a:t>beamspot</a:t>
            </a:r>
            <a:r>
              <a:rPr lang="en-GB" dirty="0"/>
              <a:t> position that affects only (most of the) 2016 samples (both pre and post VFP)</a:t>
            </a:r>
          </a:p>
          <a:p>
            <a:pPr marL="1200150" lvl="2" indent="-285750">
              <a:buFont typeface="Arial" panose="020B0604020202020204" pitchFamily="34" charset="0"/>
              <a:buChar char="•"/>
            </a:pPr>
            <a:r>
              <a:rPr lang="en-GB" dirty="0"/>
              <a:t>The </a:t>
            </a:r>
            <a:r>
              <a:rPr lang="en-GB" dirty="0">
                <a:solidFill>
                  <a:srgbClr val="FF0000"/>
                </a:solidFill>
              </a:rPr>
              <a:t>impact on physics </a:t>
            </a:r>
            <a:r>
              <a:rPr lang="en-GB" dirty="0"/>
              <a:t>(e.g. JECs, lepton impact parameter, etc...) is </a:t>
            </a:r>
            <a:r>
              <a:rPr lang="en-GB" dirty="0">
                <a:solidFill>
                  <a:srgbClr val="FF0000"/>
                </a:solidFill>
              </a:rPr>
              <a:t>large</a:t>
            </a:r>
          </a:p>
          <a:p>
            <a:pPr marL="1200150" lvl="2" indent="-285750">
              <a:buFont typeface="Arial" panose="020B0604020202020204" pitchFamily="34" charset="0"/>
              <a:buChar char="•"/>
            </a:pPr>
            <a:endParaRPr lang="en-GB" dirty="0">
              <a:solidFill>
                <a:srgbClr val="FF0000"/>
              </a:solidFill>
            </a:endParaRPr>
          </a:p>
          <a:p>
            <a:pPr marL="285750" indent="-285750">
              <a:buFont typeface="Arial" panose="020B0604020202020204" pitchFamily="34" charset="0"/>
              <a:buChar char="•"/>
            </a:pPr>
            <a:r>
              <a:rPr lang="en-GB" dirty="0"/>
              <a:t>Recommendation:</a:t>
            </a:r>
          </a:p>
          <a:p>
            <a:pPr marL="800100" lvl="1" indent="-342900">
              <a:buFont typeface="+mj-lt"/>
              <a:buAutoNum type="arabicPeriod"/>
            </a:pPr>
            <a:r>
              <a:rPr lang="en-GB" dirty="0"/>
              <a:t>For 2017 and 2018, Summer19 samples are allowed for analyses (and in fact used by many POGs for SF measurement), as long as the corresponding Summer 20 samples are missing</a:t>
            </a:r>
          </a:p>
          <a:p>
            <a:pPr marL="800100" lvl="1" indent="-342900">
              <a:buFont typeface="+mj-lt"/>
              <a:buAutoNum type="arabicPeriod"/>
            </a:pPr>
            <a:r>
              <a:rPr lang="en-GB" dirty="0"/>
              <a:t>For 2016, only Summer20 samples can be used.</a:t>
            </a:r>
            <a:endParaRPr lang="en-GR" dirty="0"/>
          </a:p>
        </p:txBody>
      </p:sp>
      <p:sp>
        <p:nvSpPr>
          <p:cNvPr id="8" name="TextBox 7">
            <a:extLst>
              <a:ext uri="{FF2B5EF4-FFF2-40B4-BE49-F238E27FC236}">
                <a16:creationId xmlns:a16="http://schemas.microsoft.com/office/drawing/2014/main" id="{06308940-DDBD-7648-B0FE-408DF923DD20}"/>
              </a:ext>
            </a:extLst>
          </p:cNvPr>
          <p:cNvSpPr txBox="1"/>
          <p:nvPr/>
        </p:nvSpPr>
        <p:spPr>
          <a:xfrm>
            <a:off x="161109" y="4282042"/>
            <a:ext cx="11658601" cy="1200329"/>
          </a:xfrm>
          <a:prstGeom prst="rect">
            <a:avLst/>
          </a:prstGeom>
          <a:noFill/>
        </p:spPr>
        <p:txBody>
          <a:bodyPr wrap="square" rtlCol="0">
            <a:spAutoFit/>
          </a:bodyPr>
          <a:lstStyle/>
          <a:p>
            <a:pPr marL="285750" indent="-285750">
              <a:buFont typeface="Arial" panose="020B0604020202020204" pitchFamily="34" charset="0"/>
              <a:buChar char="•"/>
            </a:pPr>
            <a:r>
              <a:rPr lang="en-GR" dirty="0"/>
              <a:t>Z’ UL files</a:t>
            </a:r>
          </a:p>
          <a:p>
            <a:pPr marL="742950" lvl="1" indent="-285750">
              <a:buFont typeface="Arial" panose="020B0604020202020204" pitchFamily="34" charset="0"/>
              <a:buChar char="•"/>
            </a:pPr>
            <a:r>
              <a:rPr lang="en-GR" dirty="0"/>
              <a:t>We only have Z’ 1% mass width files for 2016_preVFP (20UL), 2017 (both UL 19 and 20), 2018 (both UL 19 and 20)</a:t>
            </a:r>
          </a:p>
          <a:p>
            <a:pPr marL="742950" lvl="1" indent="-285750">
              <a:buFont typeface="Arial" panose="020B0604020202020204" pitchFamily="34" charset="0"/>
              <a:buChar char="•"/>
            </a:pPr>
            <a:r>
              <a:rPr lang="en-GR" dirty="0"/>
              <a:t>Status of other files in production:</a:t>
            </a:r>
          </a:p>
          <a:p>
            <a:pPr marL="1200150" lvl="2" indent="-285750">
              <a:buFont typeface="Arial" panose="020B0604020202020204" pitchFamily="34" charset="0"/>
              <a:buChar char="•"/>
            </a:pPr>
            <a:r>
              <a:rPr lang="en-GR" dirty="0">
                <a:solidFill>
                  <a:srgbClr val="FF0000"/>
                </a:solidFill>
              </a:rPr>
              <a:t>0% for all Z’ files !!</a:t>
            </a:r>
          </a:p>
        </p:txBody>
      </p:sp>
    </p:spTree>
    <p:extLst>
      <p:ext uri="{BB962C8B-B14F-4D97-AF65-F5344CB8AC3E}">
        <p14:creationId xmlns:p14="http://schemas.microsoft.com/office/powerpoint/2010/main" val="362935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4598" y="6459784"/>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61109" y="330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err="1"/>
              <a:t>ttX</a:t>
            </a:r>
            <a:r>
              <a:rPr lang="en-GB" sz="3600" u="sng" dirty="0"/>
              <a:t> and Z’ files UL (19 and 20) </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3" name="Picture 2">
            <a:extLst>
              <a:ext uri="{FF2B5EF4-FFF2-40B4-BE49-F238E27FC236}">
                <a16:creationId xmlns:a16="http://schemas.microsoft.com/office/drawing/2014/main" id="{F73907E6-BF62-8342-B131-15585CAC58A3}"/>
              </a:ext>
            </a:extLst>
          </p:cNvPr>
          <p:cNvPicPr>
            <a:picLocks noChangeAspect="1"/>
          </p:cNvPicPr>
          <p:nvPr/>
        </p:nvPicPr>
        <p:blipFill>
          <a:blip r:embed="rId2"/>
          <a:stretch>
            <a:fillRect/>
          </a:stretch>
        </p:blipFill>
        <p:spPr>
          <a:xfrm>
            <a:off x="1390142" y="634072"/>
            <a:ext cx="9411716" cy="5755536"/>
          </a:xfrm>
          <a:prstGeom prst="rect">
            <a:avLst/>
          </a:prstGeom>
        </p:spPr>
      </p:pic>
    </p:spTree>
    <p:extLst>
      <p:ext uri="{BB962C8B-B14F-4D97-AF65-F5344CB8AC3E}">
        <p14:creationId xmlns:p14="http://schemas.microsoft.com/office/powerpoint/2010/main" val="3751724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4598" y="6459784"/>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61109" y="330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err="1"/>
              <a:t>ttX</a:t>
            </a:r>
            <a:r>
              <a:rPr lang="en-GB" sz="3600" u="sng" dirty="0"/>
              <a:t> and Z’ files UL (19 and 20) </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8</a:t>
            </a:fld>
            <a:endParaRPr lang="en-US" dirty="0"/>
          </a:p>
        </p:txBody>
      </p:sp>
      <p:pic>
        <p:nvPicPr>
          <p:cNvPr id="4" name="Picture 3">
            <a:extLst>
              <a:ext uri="{FF2B5EF4-FFF2-40B4-BE49-F238E27FC236}">
                <a16:creationId xmlns:a16="http://schemas.microsoft.com/office/drawing/2014/main" id="{37BD8335-0C73-174F-BE87-B6AFCB586795}"/>
              </a:ext>
            </a:extLst>
          </p:cNvPr>
          <p:cNvPicPr>
            <a:picLocks noChangeAspect="1"/>
          </p:cNvPicPr>
          <p:nvPr/>
        </p:nvPicPr>
        <p:blipFill>
          <a:blip r:embed="rId2"/>
          <a:stretch>
            <a:fillRect/>
          </a:stretch>
        </p:blipFill>
        <p:spPr>
          <a:xfrm>
            <a:off x="1436356" y="634072"/>
            <a:ext cx="9319287" cy="5699013"/>
          </a:xfrm>
          <a:prstGeom prst="rect">
            <a:avLst/>
          </a:prstGeom>
        </p:spPr>
      </p:pic>
    </p:spTree>
    <p:extLst>
      <p:ext uri="{BB962C8B-B14F-4D97-AF65-F5344CB8AC3E}">
        <p14:creationId xmlns:p14="http://schemas.microsoft.com/office/powerpoint/2010/main" val="264303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4598" y="6459784"/>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61109" y="330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err="1"/>
              <a:t>ttX</a:t>
            </a:r>
            <a:r>
              <a:rPr lang="en-GB" sz="3600" u="sng" dirty="0"/>
              <a:t> and Z’ files UL (19 and 20) </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p:pic>
        <p:nvPicPr>
          <p:cNvPr id="3" name="Picture 2">
            <a:extLst>
              <a:ext uri="{FF2B5EF4-FFF2-40B4-BE49-F238E27FC236}">
                <a16:creationId xmlns:a16="http://schemas.microsoft.com/office/drawing/2014/main" id="{0B959CE0-DE07-3A41-B6E0-65ECA8E57DBD}"/>
              </a:ext>
            </a:extLst>
          </p:cNvPr>
          <p:cNvPicPr>
            <a:picLocks noChangeAspect="1"/>
          </p:cNvPicPr>
          <p:nvPr/>
        </p:nvPicPr>
        <p:blipFill>
          <a:blip r:embed="rId2"/>
          <a:stretch>
            <a:fillRect/>
          </a:stretch>
        </p:blipFill>
        <p:spPr>
          <a:xfrm>
            <a:off x="1404311" y="634072"/>
            <a:ext cx="9383378" cy="5738206"/>
          </a:xfrm>
          <a:prstGeom prst="rect">
            <a:avLst/>
          </a:prstGeom>
        </p:spPr>
      </p:pic>
    </p:spTree>
    <p:extLst>
      <p:ext uri="{BB962C8B-B14F-4D97-AF65-F5344CB8AC3E}">
        <p14:creationId xmlns:p14="http://schemas.microsoft.com/office/powerpoint/2010/main" val="110433754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11970</TotalTime>
  <Words>1559</Words>
  <Application>Microsoft Macintosh PowerPoint</Application>
  <PresentationFormat>Widescreen</PresentationFormat>
  <Paragraphs>235</Paragraphs>
  <Slides>22</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Calibri Light</vt:lpstr>
      <vt:lpstr>Cambria Math</vt:lpstr>
      <vt:lpstr>Wingdings</vt:lpstr>
      <vt:lpstr>Retrospect</vt:lpstr>
      <vt:lpstr>Custom Design</vt:lpstr>
      <vt:lpstr> HEP NTUA  Weekly Report  17/5/2021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2155</cp:revision>
  <dcterms:created xsi:type="dcterms:W3CDTF">2019-11-29T10:22:58Z</dcterms:created>
  <dcterms:modified xsi:type="dcterms:W3CDTF">2021-05-18T06:49:30Z</dcterms:modified>
</cp:coreProperties>
</file>